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handoutMasterIdLst>
    <p:handoutMasterId r:id="rId126"/>
  </p:handoutMasterIdLst>
  <p:sldIdLst>
    <p:sldId id="256" r:id="rId2"/>
    <p:sldId id="257" r:id="rId3"/>
    <p:sldId id="360" r:id="rId4"/>
    <p:sldId id="277" r:id="rId5"/>
    <p:sldId id="261" r:id="rId6"/>
    <p:sldId id="264" r:id="rId7"/>
    <p:sldId id="392" r:id="rId8"/>
    <p:sldId id="265" r:id="rId9"/>
    <p:sldId id="266" r:id="rId10"/>
    <p:sldId id="274" r:id="rId11"/>
    <p:sldId id="275" r:id="rId12"/>
    <p:sldId id="268" r:id="rId13"/>
    <p:sldId id="269" r:id="rId14"/>
    <p:sldId id="270" r:id="rId15"/>
    <p:sldId id="271" r:id="rId16"/>
    <p:sldId id="272" r:id="rId17"/>
    <p:sldId id="267" r:id="rId18"/>
    <p:sldId id="263" r:id="rId19"/>
    <p:sldId id="278" r:id="rId20"/>
    <p:sldId id="260" r:id="rId21"/>
    <p:sldId id="276" r:id="rId22"/>
    <p:sldId id="279" r:id="rId23"/>
    <p:sldId id="282" r:id="rId24"/>
    <p:sldId id="283" r:id="rId25"/>
    <p:sldId id="350" r:id="rId26"/>
    <p:sldId id="394" r:id="rId27"/>
    <p:sldId id="395" r:id="rId28"/>
    <p:sldId id="281" r:id="rId29"/>
    <p:sldId id="285" r:id="rId30"/>
    <p:sldId id="286" r:id="rId31"/>
    <p:sldId id="284" r:id="rId32"/>
    <p:sldId id="290" r:id="rId33"/>
    <p:sldId id="295" r:id="rId34"/>
    <p:sldId id="296" r:id="rId35"/>
    <p:sldId id="396" r:id="rId36"/>
    <p:sldId id="397" r:id="rId37"/>
    <p:sldId id="351" r:id="rId38"/>
    <p:sldId id="293" r:id="rId39"/>
    <p:sldId id="294" r:id="rId40"/>
    <p:sldId id="291" r:id="rId41"/>
    <p:sldId id="352" r:id="rId42"/>
    <p:sldId id="292" r:id="rId43"/>
    <p:sldId id="398" r:id="rId44"/>
    <p:sldId id="399" r:id="rId45"/>
    <p:sldId id="297" r:id="rId46"/>
    <p:sldId id="298" r:id="rId47"/>
    <p:sldId id="299" r:id="rId48"/>
    <p:sldId id="300" r:id="rId49"/>
    <p:sldId id="353" r:id="rId50"/>
    <p:sldId id="301" r:id="rId51"/>
    <p:sldId id="354" r:id="rId52"/>
    <p:sldId id="355" r:id="rId53"/>
    <p:sldId id="356" r:id="rId54"/>
    <p:sldId id="357" r:id="rId55"/>
    <p:sldId id="287" r:id="rId56"/>
    <p:sldId id="358" r:id="rId57"/>
    <p:sldId id="288" r:id="rId58"/>
    <p:sldId id="289" r:id="rId59"/>
    <p:sldId id="359" r:id="rId60"/>
    <p:sldId id="403" r:id="rId61"/>
    <p:sldId id="404" r:id="rId62"/>
    <p:sldId id="405" r:id="rId63"/>
    <p:sldId id="406" r:id="rId64"/>
    <p:sldId id="407" r:id="rId65"/>
    <p:sldId id="408" r:id="rId66"/>
    <p:sldId id="409" r:id="rId67"/>
    <p:sldId id="410" r:id="rId68"/>
    <p:sldId id="411" r:id="rId69"/>
    <p:sldId id="412" r:id="rId70"/>
    <p:sldId id="305" r:id="rId71"/>
    <p:sldId id="361" r:id="rId72"/>
    <p:sldId id="363" r:id="rId73"/>
    <p:sldId id="364" r:id="rId74"/>
    <p:sldId id="365" r:id="rId75"/>
    <p:sldId id="366" r:id="rId76"/>
    <p:sldId id="367" r:id="rId77"/>
    <p:sldId id="400" r:id="rId78"/>
    <p:sldId id="401" r:id="rId79"/>
    <p:sldId id="413" r:id="rId80"/>
    <p:sldId id="414" r:id="rId81"/>
    <p:sldId id="415" r:id="rId82"/>
    <p:sldId id="416" r:id="rId83"/>
    <p:sldId id="417" r:id="rId84"/>
    <p:sldId id="418" r:id="rId85"/>
    <p:sldId id="419" r:id="rId86"/>
    <p:sldId id="314" r:id="rId87"/>
    <p:sldId id="315" r:id="rId88"/>
    <p:sldId id="316" r:id="rId89"/>
    <p:sldId id="317" r:id="rId90"/>
    <p:sldId id="318" r:id="rId91"/>
    <p:sldId id="368" r:id="rId92"/>
    <p:sldId id="319" r:id="rId93"/>
    <p:sldId id="370" r:id="rId94"/>
    <p:sldId id="371" r:id="rId95"/>
    <p:sldId id="372" r:id="rId96"/>
    <p:sldId id="373" r:id="rId97"/>
    <p:sldId id="374" r:id="rId98"/>
    <p:sldId id="375" r:id="rId99"/>
    <p:sldId id="376" r:id="rId100"/>
    <p:sldId id="377" r:id="rId101"/>
    <p:sldId id="378" r:id="rId102"/>
    <p:sldId id="382" r:id="rId103"/>
    <p:sldId id="383" r:id="rId104"/>
    <p:sldId id="379" r:id="rId105"/>
    <p:sldId id="380" r:id="rId106"/>
    <p:sldId id="381" r:id="rId107"/>
    <p:sldId id="420" r:id="rId108"/>
    <p:sldId id="421" r:id="rId109"/>
    <p:sldId id="422" r:id="rId110"/>
    <p:sldId id="423" r:id="rId111"/>
    <p:sldId id="424" r:id="rId112"/>
    <p:sldId id="425" r:id="rId113"/>
    <p:sldId id="426" r:id="rId114"/>
    <p:sldId id="427" r:id="rId115"/>
    <p:sldId id="428" r:id="rId116"/>
    <p:sldId id="429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9CDF-BD98-4482-BE1D-083687EF4824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B74BF-7FAD-4EDA-8ABE-2E3409540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11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2019/10/23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cwb.sourceforge.net/files/CQP_Tutorial.pdf" TargetMode="External"/><Relationship Id="rId2" Type="http://schemas.openxmlformats.org/officeDocument/2006/relationships/hyperlink" Target="http://coct.naer.edu.tw/cqpweb/doc/&#25351;&#20196;&#36895;&#26597;&#34920;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user/CorpusWorkbench" TargetMode="External"/><Relationship Id="rId4" Type="http://schemas.openxmlformats.org/officeDocument/2006/relationships/hyperlink" Target="http://corpora.dslo.unibo.it/TCORIS/cqpman.pdf" TargetMode="Externa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834064" cy="164603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cap="all" dirty="0" smtClean="0"/>
              <a:t/>
            </a:r>
            <a:br>
              <a:rPr lang="en-US" altLang="zh-TW" b="1" cap="all" dirty="0" smtClean="0"/>
            </a:br>
            <a:r>
              <a:rPr lang="en-US" altLang="zh-TW" sz="4000" cap="all" dirty="0" smtClean="0"/>
              <a:t>2019 </a:t>
            </a:r>
            <a:r>
              <a:rPr lang="zh-TW" altLang="en-US" sz="4000" cap="all" dirty="0" smtClean="0"/>
              <a:t>語料庫及標準體系應用工作坊</a:t>
            </a:r>
            <a:r>
              <a:rPr lang="en-US" altLang="zh-TW" b="1" cap="all" dirty="0" smtClean="0"/>
              <a:t/>
            </a:r>
            <a:br>
              <a:rPr lang="en-US" altLang="zh-TW" b="1" cap="all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講解與實作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sz="2700" dirty="0" smtClean="0"/>
              <a:t>白明弘  </a:t>
            </a:r>
            <a:r>
              <a:rPr lang="en-US" altLang="zh-TW" sz="2700" dirty="0" smtClean="0"/>
              <a:t>2019</a:t>
            </a:r>
            <a:r>
              <a:rPr lang="zh-TW" altLang="en-US" sz="2700" dirty="0"/>
              <a:t>年</a:t>
            </a:r>
            <a:r>
              <a:rPr lang="en-US" altLang="zh-TW" sz="2700" dirty="0"/>
              <a:t>4</a:t>
            </a:r>
            <a:r>
              <a:rPr lang="zh-TW" altLang="en-US" sz="2700" dirty="0"/>
              <a:t>月</a:t>
            </a:r>
            <a:r>
              <a:rPr lang="en-US" altLang="zh-TW" sz="2700" dirty="0"/>
              <a:t>26</a:t>
            </a:r>
            <a:r>
              <a:rPr lang="zh-TW" altLang="en-US" sz="2700" dirty="0"/>
              <a:t>日</a:t>
            </a:r>
            <a:br>
              <a:rPr lang="zh-TW" altLang="en-US" sz="2700" dirty="0"/>
            </a:br>
            <a:endParaRPr lang="zh-TW" altLang="en-US" sz="27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755" y="191901"/>
            <a:ext cx="8229600" cy="778098"/>
          </a:xfrm>
        </p:spPr>
        <p:txBody>
          <a:bodyPr/>
          <a:lstStyle/>
          <a:p>
            <a:r>
              <a:rPr lang="zh-TW" altLang="en-US" dirty="0" smtClean="0"/>
              <a:t>二、搭配詞功能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9999"/>
            <a:ext cx="3190718" cy="56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69999"/>
            <a:ext cx="3106385" cy="56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4062491" y="3450260"/>
            <a:ext cx="1152128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漂亮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右大括弧 5"/>
          <p:cNvSpPr/>
          <p:nvPr/>
        </p:nvSpPr>
        <p:spPr>
          <a:xfrm>
            <a:off x="3442238" y="970000"/>
            <a:ext cx="409682" cy="5680600"/>
          </a:xfrm>
          <a:prstGeom prst="rightBrace">
            <a:avLst>
              <a:gd name="adj1" fmla="val 5769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>
            <a:off x="5364088" y="969999"/>
            <a:ext cx="504056" cy="5680600"/>
          </a:xfrm>
          <a:prstGeom prst="leftBrace">
            <a:avLst>
              <a:gd name="adj1" fmla="val 5368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4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CQP </a:t>
            </a:r>
            <a:r>
              <a:rPr lang="zh-TW" altLang="en-US" dirty="0"/>
              <a:t>語法於</a:t>
            </a:r>
            <a:r>
              <a:rPr lang="zh-TW" altLang="en-US" dirty="0" smtClean="0"/>
              <a:t>詞性的限制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09303" y="1600200"/>
            <a:ext cx="8356745" cy="4495800"/>
          </a:xfrm>
        </p:spPr>
        <p:txBody>
          <a:bodyPr/>
          <a:lstStyle/>
          <a:p>
            <a:r>
              <a:rPr lang="zh-TW" altLang="en-US" dirty="0" smtClean="0"/>
              <a:t>限制結構中間詞語的詞</a:t>
            </a:r>
            <a:r>
              <a:rPr lang="zh-TW" altLang="en-US" dirty="0"/>
              <a:t>性</a:t>
            </a:r>
            <a:endParaRPr lang="en-US" altLang="zh-TW" dirty="0" smtClean="0"/>
          </a:p>
          <a:p>
            <a:pPr lvl="1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Nh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pos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"]+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說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</a:p>
          <a:p>
            <a:pPr lvl="1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[] [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pos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說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</a:p>
          <a:p>
            <a:pPr lvl="1"/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[]* [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pos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[word="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說</a:t>
            </a:r>
            <a:r>
              <a:rPr lang="en-US" altLang="zh-TW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  <a:endParaRPr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89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語法簡化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00594" y="1600200"/>
            <a:ext cx="8365454" cy="477447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+mj-ea"/>
                <a:ea typeface="+mj-ea"/>
              </a:rPr>
              <a:t>若</a:t>
            </a:r>
            <a:r>
              <a:rPr lang="en-US" altLang="zh-TW" dirty="0" smtClean="0">
                <a:latin typeface="+mj-ea"/>
                <a:ea typeface="+mj-ea"/>
              </a:rPr>
              <a:t> CQP </a:t>
            </a:r>
            <a:r>
              <a:rPr lang="zh-TW" altLang="en-US" dirty="0" smtClean="0">
                <a:latin typeface="+mj-ea"/>
                <a:ea typeface="+mj-ea"/>
              </a:rPr>
              <a:t>語法只限制詞語時，指令可簡化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例如：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</a:p>
          <a:p>
            <a:pPr marL="365760" lvl="1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b="1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en-US" altLang="zh-TW" b="1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Nh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marL="365760" lvl="1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 [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pos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 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 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說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</a:t>
            </a:r>
            <a:r>
              <a:rPr lang="en-US" altLang="zh-TW" b="1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pos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en-US" altLang="zh-TW" b="1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"]+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說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</a:p>
          <a:p>
            <a:pPr marL="365760" lvl="1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 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</a:t>
            </a:r>
            <a:r>
              <a:rPr lang="en-US" altLang="zh-TW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pos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"]+ 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 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說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[] [</a:t>
            </a:r>
            <a:r>
              <a:rPr lang="en-US" altLang="zh-TW" b="1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pos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en-US" altLang="zh-TW" b="1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說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365760" lvl="1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 [] [</a:t>
            </a:r>
            <a:r>
              <a:rPr lang="en-US" altLang="zh-TW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pos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"]+"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 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說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[]* [</a:t>
            </a:r>
            <a:r>
              <a:rPr lang="en-US" altLang="zh-TW" b="1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pos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en-US" altLang="zh-TW" b="1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說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</a:t>
            </a:r>
          </a:p>
          <a:p>
            <a:pPr marL="365760" lvl="1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 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[]*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</a:t>
            </a:r>
            <a:r>
              <a:rPr lang="en-US" altLang="zh-TW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pos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="</a:t>
            </a:r>
            <a:r>
              <a:rPr lang="en-US" altLang="zh-TW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"]+  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  "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說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25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請找出語料庫中所有的「四字格成語」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61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離合詞觀察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以</a:t>
            </a:r>
            <a:r>
              <a:rPr lang="en-US" altLang="zh-TW" sz="3600" dirty="0"/>
              <a:t> CQP </a:t>
            </a:r>
            <a:r>
              <a:rPr lang="zh-TW" altLang="en-US" sz="3600" dirty="0"/>
              <a:t>語法</a:t>
            </a:r>
            <a:r>
              <a:rPr lang="zh-TW" altLang="en-US" sz="3600" dirty="0" smtClean="0"/>
              <a:t>解決</a:t>
            </a:r>
            <a:r>
              <a:rPr lang="en-US" altLang="zh-TW" sz="3600" dirty="0" smtClean="0"/>
              <a:t>Simple </a:t>
            </a:r>
            <a:r>
              <a:rPr lang="en-US" altLang="zh-TW" sz="3600" dirty="0"/>
              <a:t>Query </a:t>
            </a:r>
            <a:r>
              <a:rPr lang="zh-TW" altLang="en-US" sz="3600" dirty="0" smtClean="0"/>
              <a:t>極限 </a:t>
            </a:r>
            <a:r>
              <a:rPr lang="en-US" altLang="zh-TW" sz="3600" dirty="0" smtClean="0"/>
              <a:t>I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Simple Query</a:t>
            </a:r>
            <a:r>
              <a:rPr lang="zh-TW" altLang="en-US" dirty="0" smtClean="0"/>
              <a:t>無法</a:t>
            </a:r>
            <a:r>
              <a:rPr lang="zh-TW" altLang="en-US" dirty="0"/>
              <a:t>排除某些字</a:t>
            </a:r>
            <a:endParaRPr lang="en-US" altLang="zh-TW" dirty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 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一清二楚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一千二百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一石二鳥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CQP</a:t>
            </a:r>
            <a:r>
              <a:rPr lang="zh-TW" altLang="en-US" dirty="0" smtClean="0">
                <a:latin typeface="+mj-ea"/>
                <a:ea typeface="+mj-ea"/>
              </a:rPr>
              <a:t>等效查詢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[word=".*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.+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.*"]</a:t>
            </a:r>
          </a:p>
          <a:p>
            <a:pPr lvl="1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CQP</a:t>
            </a:r>
            <a:r>
              <a:rPr lang="zh-TW" altLang="en-US" dirty="0" smtClean="0">
                <a:latin typeface="+mj-ea"/>
                <a:ea typeface="+mj-ea"/>
              </a:rPr>
              <a:t>排除查詢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[word="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[^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百千萬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 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[^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百千萬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]"]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一清二楚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strike="dblStrike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一千二百</a:t>
            </a:r>
            <a:r>
              <a:rPr lang="en-US" altLang="zh-TW" strike="dblStrike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一石二鳥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+mj-ea"/>
              </a:rPr>
              <a:t>Simple Query</a:t>
            </a:r>
            <a:r>
              <a:rPr lang="zh-TW" altLang="en-US" dirty="0" smtClean="0">
                <a:latin typeface="+mj-ea"/>
              </a:rPr>
              <a:t>查詢結構會跨句</a:t>
            </a:r>
            <a:endParaRPr lang="en-US" altLang="zh-TW" dirty="0" smtClean="0">
              <a:latin typeface="+mj-ea"/>
            </a:endParaRP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(+)+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buNone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	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台 汽車。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....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。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</a:t>
            </a:r>
          </a:p>
          <a:p>
            <a:pPr lvl="1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CQP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等效查詢：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  []+  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</a:t>
            </a:r>
          </a:p>
          <a:p>
            <a:pPr lvl="1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CQP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排除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查詢：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2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!="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|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。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|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！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|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？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|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；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|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：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"]+ 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2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!="[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，。！？；：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]"]+ 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"</a:t>
            </a:r>
          </a:p>
          <a:p>
            <a:pPr lvl="2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 "[^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，。！？；：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]"+ 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98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以</a:t>
            </a:r>
            <a:r>
              <a:rPr lang="en-US" altLang="zh-TW" sz="3600" dirty="0" smtClean="0"/>
              <a:t> CQP </a:t>
            </a:r>
            <a:r>
              <a:rPr lang="zh-TW" altLang="en-US" sz="3600" dirty="0" smtClean="0"/>
              <a:t>語法解決</a:t>
            </a:r>
            <a:r>
              <a:rPr lang="en-US" altLang="zh-TW" sz="3600" dirty="0"/>
              <a:t>Simple Query </a:t>
            </a:r>
            <a:r>
              <a:rPr lang="zh-TW" altLang="en-US" sz="3600" dirty="0" smtClean="0"/>
              <a:t>極限 </a:t>
            </a:r>
            <a:r>
              <a:rPr lang="en-US" altLang="zh-TW" sz="3600" dirty="0" smtClean="0"/>
              <a:t>II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查詢</a:t>
            </a:r>
            <a:r>
              <a:rPr lang="zh-TW" altLang="en-US" dirty="0"/>
              <a:t>重疊詞</a:t>
            </a:r>
            <a:endParaRPr lang="en-US" altLang="zh-TW" dirty="0"/>
          </a:p>
          <a:p>
            <a:pPr lvl="1"/>
            <a:r>
              <a:rPr lang="en-US" altLang="zh-TW" dirty="0"/>
              <a:t>AABB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大大小小、乾乾淨淨、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清清楚楚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="...."&amp;char(word,0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)=char(word,1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)&amp;char(word,2)=char(word,3)]</a:t>
            </a:r>
          </a:p>
          <a:p>
            <a:pPr lvl="2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word="...."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四字詞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2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char(word,0)=char(word,1)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1,2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字相同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2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char(word,2)=char(word,3)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3,4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字相同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2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&amp;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條件都要符合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練習：</a:t>
            </a:r>
            <a:endParaRPr lang="en-US" altLang="zh-TW" b="1" dirty="0">
              <a:solidFill>
                <a:schemeClr val="bg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en-US" altLang="zh-TW" dirty="0" smtClean="0"/>
              <a:t>AAB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爬爬山，掃掃地，揮揮手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搖搖頭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en-US" altLang="zh-TW" dirty="0"/>
              <a:t>ABB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一家家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一篇篇，陰沉沉，慢吞吞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en-US" altLang="zh-TW" dirty="0"/>
              <a:t>ABAB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巴結巴結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練習練習，悠哉悠哉，研究研究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en-US" altLang="zh-TW" dirty="0"/>
              <a:t>AA</a:t>
            </a:r>
            <a:r>
              <a:rPr lang="zh-TW" altLang="en-US" dirty="0"/>
              <a:t>：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常常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滾滾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57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指令速查表：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coct.naer.edu.tw/cqpweb/doc/</a:t>
            </a:r>
            <a:r>
              <a:rPr lang="zh-TW" altLang="en-US" dirty="0" smtClean="0">
                <a:hlinkClick r:id="rId2"/>
              </a:rPr>
              <a:t>指令速查表</a:t>
            </a:r>
            <a:r>
              <a:rPr lang="en-US" altLang="zh-TW" dirty="0" smtClean="0">
                <a:hlinkClick r:id="rId2"/>
              </a:rPr>
              <a:t>.pdf</a:t>
            </a:r>
            <a:endParaRPr lang="en-US" altLang="zh-TW" dirty="0" smtClean="0"/>
          </a:p>
          <a:p>
            <a:r>
              <a:rPr lang="en-US" altLang="zh-TW" dirty="0" smtClean="0"/>
              <a:t>CQP Query Language Tutorial</a:t>
            </a:r>
          </a:p>
          <a:p>
            <a:pPr lvl="1"/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cwb.sourceforge.net/files/CQP_Tutorial.pdf</a:t>
            </a:r>
            <a:endParaRPr lang="en-US" altLang="zh-TW" dirty="0" smtClean="0"/>
          </a:p>
          <a:p>
            <a:r>
              <a:rPr lang="en-US" altLang="zh-TW" dirty="0" smtClean="0"/>
              <a:t>CQP User’s Manual</a:t>
            </a:r>
          </a:p>
          <a:p>
            <a:pPr lvl="1"/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corpora.dslo.unibo.it/TCORIS/cqpman.pdf</a:t>
            </a:r>
            <a:endParaRPr lang="en-US" altLang="zh-TW" dirty="0" smtClean="0"/>
          </a:p>
          <a:p>
            <a:r>
              <a:rPr lang="en-US" altLang="zh-TW" dirty="0" smtClean="0"/>
              <a:t>CQP </a:t>
            </a:r>
            <a:r>
              <a:rPr lang="zh-TW" altLang="en-US" dirty="0" smtClean="0"/>
              <a:t>教學影片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英文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www.youtube.com/user/CorpusWorkbench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60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捌、</a:t>
            </a:r>
            <a:r>
              <a:rPr lang="zh-TW" altLang="en-US" dirty="0" smtClean="0"/>
              <a:t>字詞的查詢技巧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14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如何觀察詞首或詞尾的使用情況？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b="1" dirty="0" smtClean="0"/>
              <a:t>目的</a:t>
            </a:r>
            <a:endParaRPr lang="en-US" altLang="zh-TW" b="1" dirty="0"/>
          </a:p>
          <a:p>
            <a:pPr lvl="1"/>
            <a:r>
              <a:rPr lang="zh-TW" altLang="en-US" b="1" dirty="0" smtClean="0"/>
              <a:t>觀察</a:t>
            </a:r>
            <a:r>
              <a:rPr lang="zh-TW" altLang="en-US" b="1" dirty="0"/>
              <a:t>詞首或詞尾的使用</a:t>
            </a:r>
            <a:endParaRPr lang="en-US" altLang="zh-TW" b="1" dirty="0"/>
          </a:p>
          <a:p>
            <a:pPr lvl="1"/>
            <a:r>
              <a:rPr lang="zh-TW" altLang="en-US" b="1" dirty="0"/>
              <a:t>例如：</a:t>
            </a:r>
            <a:endParaRPr lang="en-US" altLang="zh-TW" b="1" dirty="0"/>
          </a:p>
          <a:p>
            <a:pPr lvl="2"/>
            <a:r>
              <a:rPr lang="zh-TW" altLang="en-US" b="1" dirty="0" smtClean="0"/>
              <a:t>觀察</a:t>
            </a:r>
            <a:r>
              <a:rPr lang="zh-TW" altLang="en-US" b="1" dirty="0" smtClean="0">
                <a:solidFill>
                  <a:srgbClr val="0070C0"/>
                </a:solidFill>
              </a:rPr>
              <a:t>詞</a:t>
            </a:r>
            <a:r>
              <a:rPr lang="zh-TW" altLang="en-US" b="1" dirty="0">
                <a:solidFill>
                  <a:srgbClr val="0070C0"/>
                </a:solidFill>
              </a:rPr>
              <a:t>首</a:t>
            </a:r>
            <a:r>
              <a:rPr lang="zh-TW" altLang="en-US" b="1" dirty="0"/>
              <a:t>：</a:t>
            </a:r>
            <a:r>
              <a:rPr lang="zh-TW" altLang="en-US" b="1" dirty="0">
                <a:solidFill>
                  <a:srgbClr val="0070C0"/>
                </a:solidFill>
              </a:rPr>
              <a:t>副</a:t>
            </a:r>
            <a:r>
              <a:rPr lang="zh-TW" altLang="en-US" b="1" dirty="0"/>
              <a:t>總統、</a:t>
            </a:r>
            <a:r>
              <a:rPr lang="zh-TW" altLang="en-US" b="1" dirty="0">
                <a:solidFill>
                  <a:srgbClr val="0070C0"/>
                </a:solidFill>
              </a:rPr>
              <a:t>副</a:t>
            </a:r>
            <a:r>
              <a:rPr lang="zh-TW" altLang="en-US" b="1" dirty="0"/>
              <a:t>主席、</a:t>
            </a:r>
            <a:r>
              <a:rPr lang="zh-TW" altLang="en-US" b="1" dirty="0">
                <a:solidFill>
                  <a:srgbClr val="0070C0"/>
                </a:solidFill>
              </a:rPr>
              <a:t>副</a:t>
            </a:r>
            <a:r>
              <a:rPr lang="zh-TW" altLang="en-US" b="1" dirty="0"/>
              <a:t>總裁、</a:t>
            </a:r>
            <a:r>
              <a:rPr lang="en-US" altLang="zh-TW" b="1" dirty="0"/>
              <a:t>....</a:t>
            </a:r>
          </a:p>
          <a:p>
            <a:pPr lvl="2"/>
            <a:r>
              <a:rPr lang="zh-TW" altLang="en-US" b="1" dirty="0" smtClean="0"/>
              <a:t>觀察</a:t>
            </a:r>
            <a:r>
              <a:rPr lang="zh-TW" altLang="en-US" b="1" dirty="0" smtClean="0">
                <a:solidFill>
                  <a:srgbClr val="0070C0"/>
                </a:solidFill>
              </a:rPr>
              <a:t>詞尾</a:t>
            </a:r>
            <a:r>
              <a:rPr lang="zh-TW" altLang="en-US" b="1" dirty="0"/>
              <a:t>：藝術</a:t>
            </a:r>
            <a:r>
              <a:rPr lang="zh-TW" altLang="en-US" b="1" dirty="0">
                <a:solidFill>
                  <a:srgbClr val="0070C0"/>
                </a:solidFill>
              </a:rPr>
              <a:t>家</a:t>
            </a:r>
            <a:r>
              <a:rPr lang="zh-TW" altLang="en-US" b="1" dirty="0"/>
              <a:t>、物理學</a:t>
            </a:r>
            <a:r>
              <a:rPr lang="zh-TW" altLang="en-US" b="1" dirty="0">
                <a:solidFill>
                  <a:srgbClr val="0070C0"/>
                </a:solidFill>
              </a:rPr>
              <a:t>家</a:t>
            </a:r>
            <a:r>
              <a:rPr lang="zh-TW" altLang="en-US" b="1" dirty="0"/>
              <a:t>、化學</a:t>
            </a:r>
            <a:r>
              <a:rPr lang="zh-TW" altLang="en-US" b="1" dirty="0">
                <a:solidFill>
                  <a:srgbClr val="0070C0"/>
                </a:solidFill>
              </a:rPr>
              <a:t>家</a:t>
            </a:r>
            <a:r>
              <a:rPr lang="zh-TW" altLang="en-US" b="1" dirty="0"/>
              <a:t>、</a:t>
            </a:r>
            <a:r>
              <a:rPr lang="en-US" altLang="zh-TW" b="1" dirty="0"/>
              <a:t>...</a:t>
            </a:r>
          </a:p>
          <a:p>
            <a:pPr lvl="1"/>
            <a:r>
              <a:rPr lang="zh-TW" altLang="en-US" b="1" dirty="0"/>
              <a:t>有沒有辦法查所有：</a:t>
            </a:r>
            <a:r>
              <a:rPr lang="en-US" altLang="zh-TW" b="1" dirty="0"/>
              <a:t> </a:t>
            </a:r>
            <a:r>
              <a:rPr lang="zh-TW" altLang="en-US" b="1" dirty="0">
                <a:solidFill>
                  <a:srgbClr val="0070C0"/>
                </a:solidFill>
              </a:rPr>
              <a:t>副</a:t>
            </a:r>
            <a:r>
              <a:rPr lang="en-US" altLang="zh-TW" b="1" dirty="0">
                <a:solidFill>
                  <a:srgbClr val="0070C0"/>
                </a:solidFill>
              </a:rPr>
              <a:t>XX</a:t>
            </a:r>
            <a:r>
              <a:rPr lang="zh-TW" altLang="en-US" b="1" dirty="0"/>
              <a:t>，</a:t>
            </a:r>
            <a:r>
              <a:rPr lang="en-US" altLang="zh-TW" b="1" dirty="0">
                <a:solidFill>
                  <a:srgbClr val="0070C0"/>
                </a:solidFill>
              </a:rPr>
              <a:t>XX</a:t>
            </a:r>
            <a:r>
              <a:rPr lang="zh-TW" altLang="en-US" b="1" dirty="0">
                <a:solidFill>
                  <a:srgbClr val="0070C0"/>
                </a:solidFill>
              </a:rPr>
              <a:t>家</a:t>
            </a:r>
            <a:r>
              <a:rPr lang="zh-TW" altLang="en-US" b="1" dirty="0"/>
              <a:t>？</a:t>
            </a:r>
            <a:endParaRPr lang="en-US" altLang="zh-TW" b="1" dirty="0"/>
          </a:p>
          <a:p>
            <a:r>
              <a:rPr lang="zh-TW" altLang="en-US" b="1" dirty="0" smtClean="0"/>
              <a:t>方法：簡式查詢提供</a:t>
            </a:r>
            <a:r>
              <a:rPr lang="zh-TW" altLang="en-US" b="1" dirty="0"/>
              <a:t>的構詞萬用字：</a:t>
            </a:r>
            <a:endParaRPr lang="en-US" altLang="zh-TW" b="1" dirty="0"/>
          </a:p>
          <a:p>
            <a:pPr lvl="1"/>
            <a:r>
              <a:rPr lang="zh-TW" altLang="en-US" b="1" dirty="0">
                <a:solidFill>
                  <a:srgbClr val="FF0000"/>
                </a:solidFill>
              </a:rPr>
              <a:t>？</a:t>
            </a:r>
            <a:r>
              <a:rPr lang="zh-TW" altLang="en-US" b="1" dirty="0">
                <a:solidFill>
                  <a:srgbClr val="00B0F0"/>
                </a:solidFill>
              </a:rPr>
              <a:t>：</a:t>
            </a:r>
            <a:r>
              <a:rPr lang="zh-TW" altLang="en-US" dirty="0"/>
              <a:t>代替一個字</a:t>
            </a:r>
            <a:endParaRPr lang="en-US" altLang="zh-TW" dirty="0"/>
          </a:p>
          <a:p>
            <a:pPr lvl="2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心無旁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心無旁騖、心無旁鶩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2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副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??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副總統、副主席、副總裁、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....</a:t>
            </a:r>
          </a:p>
          <a:p>
            <a:pPr lvl="1"/>
            <a:r>
              <a:rPr lang="zh-TW" altLang="en-US" b="1" dirty="0">
                <a:solidFill>
                  <a:srgbClr val="FF0000"/>
                </a:solidFill>
              </a:rPr>
              <a:t>＊</a:t>
            </a:r>
            <a:r>
              <a:rPr lang="zh-TW" altLang="en-US" b="1" dirty="0">
                <a:solidFill>
                  <a:srgbClr val="00B0F0"/>
                </a:solidFill>
              </a:rPr>
              <a:t>：</a:t>
            </a:r>
            <a:r>
              <a:rPr lang="en-US" altLang="zh-TW" b="1" dirty="0"/>
              <a:t> </a:t>
            </a:r>
            <a:r>
              <a:rPr lang="zh-TW" altLang="en-US" dirty="0"/>
              <a:t>代替 </a:t>
            </a:r>
            <a:r>
              <a:rPr lang="en-US" altLang="zh-TW" dirty="0"/>
              <a:t>0~N </a:t>
            </a:r>
            <a:r>
              <a:rPr lang="zh-TW" altLang="en-US" dirty="0"/>
              <a:t>個字元</a:t>
            </a:r>
            <a:endParaRPr lang="en-US" altLang="zh-TW" dirty="0"/>
          </a:p>
          <a:p>
            <a:pPr lvl="2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副手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副作用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副總統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副院長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....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</a:rPr>
              <a:t>+</a:t>
            </a:r>
            <a:r>
              <a:rPr lang="zh-TW" altLang="en-US" b="1" dirty="0">
                <a:solidFill>
                  <a:srgbClr val="00B0F0"/>
                </a:solidFill>
              </a:rPr>
              <a:t>：</a:t>
            </a:r>
            <a:r>
              <a:rPr lang="en-US" altLang="zh-TW" b="1" dirty="0">
                <a:solidFill>
                  <a:srgbClr val="00B0F0"/>
                </a:solidFill>
              </a:rPr>
              <a:t> </a:t>
            </a:r>
            <a:r>
              <a:rPr lang="zh-TW" altLang="en-US" dirty="0"/>
              <a:t>代替</a:t>
            </a:r>
            <a:r>
              <a:rPr lang="en-US" altLang="zh-TW" dirty="0"/>
              <a:t> 1~N </a:t>
            </a:r>
            <a:r>
              <a:rPr lang="zh-TW" altLang="en-US" dirty="0"/>
              <a:t>個字元</a:t>
            </a:r>
            <a:endParaRPr lang="en-US" altLang="zh-TW" dirty="0"/>
          </a:p>
          <a:p>
            <a:pPr lvl="2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副手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副作用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副總統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副院長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...</a:t>
            </a:r>
          </a:p>
          <a:p>
            <a:pPr lvl="1"/>
            <a:r>
              <a:rPr lang="en-US" altLang="zh-TW" b="1" dirty="0">
                <a:solidFill>
                  <a:srgbClr val="FF0000"/>
                </a:solidFill>
              </a:rPr>
              <a:t>[A,B,...]</a:t>
            </a:r>
            <a:r>
              <a:rPr lang="zh-TW" altLang="en-US" b="1" dirty="0">
                <a:solidFill>
                  <a:srgbClr val="00B0F0"/>
                </a:solidFill>
              </a:rPr>
              <a:t>：</a:t>
            </a:r>
            <a:r>
              <a:rPr lang="zh-TW" altLang="en-US" dirty="0"/>
              <a:t>任選一個字</a:t>
            </a:r>
            <a:endParaRPr lang="en-US" altLang="zh-TW" dirty="0"/>
          </a:p>
          <a:p>
            <a:pPr lvl="2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台灣、臺灣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79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配合：</a:t>
            </a:r>
            <a:r>
              <a:rPr lang="en-US" altLang="zh-TW" sz="3600" dirty="0" smtClean="0"/>
              <a:t>Frequency Breakdown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詞彙分布</a:t>
            </a:r>
            <a:r>
              <a:rPr lang="zh-TW" altLang="en-US" sz="2400" dirty="0" smtClean="0"/>
              <a:t>觀察：觀察不同詞形，不同詞性的比例，例如：</a:t>
            </a:r>
            <a:endParaRPr lang="en-US" altLang="zh-TW" sz="2400" dirty="0" smtClean="0"/>
          </a:p>
          <a:p>
            <a:r>
              <a:rPr lang="zh-TW" altLang="en-US" sz="2400" dirty="0" smtClean="0"/>
              <a:t>統計</a:t>
            </a:r>
            <a:r>
              <a:rPr lang="zh-TW" altLang="en-US" sz="2400" dirty="0"/>
              <a:t>詞形的分布</a:t>
            </a:r>
            <a:endParaRPr lang="en-US" altLang="zh-TW" sz="2400" dirty="0"/>
          </a:p>
          <a:p>
            <a:pPr lvl="1"/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灣</a:t>
            </a:r>
            <a:endParaRPr lang="en-US" altLang="zh-TW" sz="2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buNone/>
            </a:pPr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統計詞性的分布</a:t>
            </a:r>
            <a:endParaRPr lang="en-US" altLang="zh-TW" sz="2400" dirty="0" smtClean="0"/>
          </a:p>
          <a:p>
            <a:pPr lvl="1"/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endParaRPr lang="en-US" altLang="zh-TW" sz="2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400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092099"/>
              </p:ext>
            </p:extLst>
          </p:nvPr>
        </p:nvGraphicFramePr>
        <p:xfrm>
          <a:off x="1204957" y="3029176"/>
          <a:ext cx="6683375" cy="107061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68325"/>
                <a:gridCol w="1466306"/>
                <a:gridCol w="2610394"/>
                <a:gridCol w="203835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No.</a:t>
                      </a:r>
                      <a:endParaRPr lang="en-US" sz="1800" b="1" dirty="0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Search result</a:t>
                      </a:r>
                      <a:endParaRPr lang="en-US" sz="1800" b="1" dirty="0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No. of occurrences</a:t>
                      </a:r>
                      <a:endParaRPr lang="en-US" sz="1800" b="1" dirty="0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Percent</a:t>
                      </a:r>
                      <a:endParaRPr lang="en-US" sz="1800" b="1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1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effectLst/>
                        </a:rPr>
                        <a:t>台灣</a:t>
                      </a:r>
                      <a:endParaRPr lang="zh-TW" altLang="en-US" sz="180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28648</a:t>
                      </a:r>
                      <a:endParaRPr lang="en-US" altLang="zh-TW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80.79%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2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 smtClean="0">
                          <a:effectLst/>
                        </a:rPr>
                        <a:t>臺灣</a:t>
                      </a:r>
                      <a:endParaRPr lang="zh-TW" altLang="en-US" sz="1800" dirty="0">
                        <a:solidFill>
                          <a:schemeClr val="tx1"/>
                        </a:solidFill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6812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19.21%</a:t>
                      </a:r>
                      <a:endParaRPr lang="en-US" altLang="zh-TW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69774"/>
              </p:ext>
            </p:extLst>
          </p:nvPr>
        </p:nvGraphicFramePr>
        <p:xfrm>
          <a:off x="1132113" y="5449615"/>
          <a:ext cx="7184572" cy="107061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96143"/>
                <a:gridCol w="1796143"/>
                <a:gridCol w="1796143"/>
                <a:gridCol w="1796143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No.</a:t>
                      </a:r>
                      <a:endParaRPr lang="en-US" sz="1800" b="1" dirty="0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Search result</a:t>
                      </a:r>
                      <a:endParaRPr lang="en-US" sz="1800" b="1" dirty="0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No. of occurrences</a:t>
                      </a:r>
                      <a:endParaRPr lang="en-US" sz="1800" b="1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Percent</a:t>
                      </a:r>
                      <a:endParaRPr lang="en-US" sz="1800" b="1" dirty="0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1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>
                          <a:effectLst/>
                        </a:rPr>
                        <a:t>研究</a:t>
                      </a:r>
                      <a:r>
                        <a:rPr lang="en-US" altLang="zh-TW" sz="1800" u="none" strike="noStrike" dirty="0">
                          <a:effectLst/>
                        </a:rPr>
                        <a:t>_</a:t>
                      </a:r>
                      <a:r>
                        <a:rPr lang="en-US" sz="1800" u="none" strike="noStrike" dirty="0" smtClean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39974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74%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2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>
                          <a:effectLst/>
                        </a:rPr>
                        <a:t>研究</a:t>
                      </a:r>
                      <a:r>
                        <a:rPr lang="en-US" altLang="zh-TW" sz="1800" u="none" strike="noStrike" dirty="0">
                          <a:effectLst/>
                        </a:rPr>
                        <a:t>_</a:t>
                      </a:r>
                      <a:r>
                        <a:rPr lang="en-US" sz="1800" u="none" strike="noStrike" dirty="0">
                          <a:effectLst/>
                        </a:rPr>
                        <a:t>VE</a:t>
                      </a:r>
                      <a:endParaRPr lang="en-US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14046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26%</a:t>
                      </a:r>
                      <a:endParaRPr lang="en-US" altLang="zh-TW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3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三、語料查詢語言：</a:t>
            </a:r>
            <a:r>
              <a:rPr lang="en-US" altLang="zh-TW" dirty="0" smtClean="0"/>
              <a:t>CQL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620000" cy="4800600"/>
          </a:xfrm>
        </p:spPr>
        <p:txBody>
          <a:bodyPr/>
          <a:lstStyle/>
          <a:p>
            <a:r>
              <a:rPr lang="en-US" altLang="zh-TW" dirty="0" smtClean="0"/>
              <a:t>CQL (Corpus Query Language) </a:t>
            </a:r>
            <a:r>
              <a:rPr lang="zh-TW" altLang="en-US" dirty="0" smtClean="0"/>
              <a:t>使用在複雜的語言結構觀察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例如：離合詞「睡覺」的觀察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[</a:t>
            </a:r>
            <a:r>
              <a:rPr lang="en-US" altLang="zh-TW" dirty="0"/>
              <a:t>word</a:t>
            </a:r>
            <a:r>
              <a:rPr lang="en-US" altLang="zh-TW" dirty="0" smtClean="0"/>
              <a:t>="</a:t>
            </a:r>
            <a:r>
              <a:rPr lang="zh-TW" altLang="en-US" dirty="0" smtClean="0"/>
              <a:t>睡</a:t>
            </a:r>
            <a:r>
              <a:rPr lang="en-US" altLang="zh-TW" dirty="0"/>
              <a:t>"</a:t>
            </a:r>
            <a:r>
              <a:rPr lang="en-US" altLang="zh-TW" dirty="0" smtClean="0"/>
              <a:t>] </a:t>
            </a:r>
            <a:r>
              <a:rPr lang="en-US" altLang="zh-TW" dirty="0"/>
              <a:t>[]+ [word</a:t>
            </a:r>
            <a:r>
              <a:rPr lang="en-US" altLang="zh-TW" dirty="0" smtClean="0"/>
              <a:t>=</a:t>
            </a:r>
            <a:r>
              <a:rPr lang="en-US" altLang="zh-TW" dirty="0"/>
              <a:t>"</a:t>
            </a:r>
            <a:r>
              <a:rPr lang="zh-TW" altLang="en-US" dirty="0" smtClean="0"/>
              <a:t>覺</a:t>
            </a:r>
            <a:r>
              <a:rPr lang="en-US" altLang="zh-TW" dirty="0" smtClean="0"/>
              <a:t>"]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43808" y="28876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一</a:t>
            </a:r>
            <a:r>
              <a:rPr lang="zh-TW" altLang="en-US" dirty="0"/>
              <a:t> 覺</a:t>
            </a:r>
          </a:p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不 著</a:t>
            </a:r>
            <a:r>
              <a:rPr lang="zh-TW" altLang="en-US" dirty="0"/>
              <a:t> 覺</a:t>
            </a:r>
          </a:p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了 一</a:t>
            </a:r>
            <a:r>
              <a:rPr lang="zh-TW" altLang="en-US" dirty="0"/>
              <a:t> 覺</a:t>
            </a:r>
          </a:p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不 好 </a:t>
            </a:r>
            <a:r>
              <a:rPr lang="zh-TW" altLang="en-US" dirty="0"/>
              <a:t>覺</a:t>
            </a:r>
          </a:p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大</a:t>
            </a:r>
            <a:r>
              <a:rPr lang="zh-TW" altLang="en-US" dirty="0"/>
              <a:t> 覺</a:t>
            </a:r>
          </a:p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個 好</a:t>
            </a:r>
            <a:r>
              <a:rPr lang="zh-TW" altLang="en-US" dirty="0"/>
              <a:t> 覺</a:t>
            </a:r>
          </a:p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個</a:t>
            </a:r>
            <a:r>
              <a:rPr lang="zh-TW" altLang="en-US" dirty="0"/>
              <a:t> 覺</a:t>
            </a:r>
          </a:p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好</a:t>
            </a:r>
            <a:r>
              <a:rPr lang="zh-TW" altLang="en-US" dirty="0"/>
              <a:t> 覺</a:t>
            </a:r>
          </a:p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上 一 </a:t>
            </a:r>
            <a:r>
              <a:rPr lang="zh-TW" altLang="en-US" dirty="0"/>
              <a:t>覺</a:t>
            </a:r>
          </a:p>
          <a:p>
            <a:r>
              <a:rPr lang="zh-TW" altLang="en-US" dirty="0" smtClean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過</a:t>
            </a:r>
            <a:r>
              <a:rPr lang="zh-TW" altLang="en-US" dirty="0"/>
              <a:t> 覺</a:t>
            </a:r>
          </a:p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了 一 大 </a:t>
            </a:r>
            <a:r>
              <a:rPr lang="zh-TW" altLang="en-US" dirty="0"/>
              <a:t>覺</a:t>
            </a:r>
          </a:p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過 一 天 好</a:t>
            </a:r>
            <a:r>
              <a:rPr lang="zh-TW" altLang="en-US" dirty="0"/>
              <a:t> 覺</a:t>
            </a:r>
          </a:p>
          <a:p>
            <a:r>
              <a:rPr lang="zh-TW" altLang="en-US" dirty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回籠</a:t>
            </a:r>
            <a:r>
              <a:rPr lang="zh-TW" altLang="en-US" dirty="0"/>
              <a:t> 覺</a:t>
            </a:r>
          </a:p>
          <a:p>
            <a:r>
              <a:rPr lang="zh-TW" altLang="en-US" dirty="0" smtClean="0"/>
              <a:t>睡 </a:t>
            </a:r>
            <a:r>
              <a:rPr lang="zh-TW" altLang="en-US" b="1" dirty="0">
                <a:solidFill>
                  <a:srgbClr val="FF0000"/>
                </a:solidFill>
              </a:rPr>
              <a:t>了 一 場 甜美 的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/>
              <a:t>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12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用途一：觀察錯別字、異體字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/>
              <a:t>觀察錯別字</a:t>
            </a:r>
            <a:endParaRPr lang="en-US" altLang="zh-TW" dirty="0"/>
          </a:p>
          <a:p>
            <a:pPr lvl="1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心無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心無旁騖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心無旁鶩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好高騖遠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好高鶩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遠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口乾舌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口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乾舌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燥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口乾舌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躁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口乾舌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噪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相形見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?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相形見絀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相形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見拙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練習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：</a:t>
            </a:r>
            <a:endParaRPr lang="en-US" altLang="zh-TW" b="1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 lvl="2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意興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??</a:t>
            </a:r>
          </a:p>
          <a:p>
            <a:pPr lvl="2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?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然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欲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泣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2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篳路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??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觀察異體字的使用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灣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練習：</a:t>
            </a:r>
            <a:endParaRPr lang="en-US" altLang="zh-TW" dirty="0">
              <a:solidFill>
                <a:schemeClr val="bg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vs.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裏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蹤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vs.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踪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豔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vs.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艷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01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用途二：觀察詞首、詞尾的用法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觀察詞首用法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1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</a:p>
          <a:p>
            <a:pPr lvl="1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</a:p>
          <a:p>
            <a:pPr lvl="1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</a:t>
            </a:r>
          </a:p>
          <a:p>
            <a:pPr lvl="1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+*</a:t>
            </a:r>
          </a:p>
          <a:p>
            <a:pPr lvl="1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++</a:t>
            </a:r>
          </a:p>
          <a:p>
            <a:r>
              <a:rPr lang="zh-TW" altLang="en-US" dirty="0" smtClean="0"/>
              <a:t>觀察詞尾用法</a:t>
            </a:r>
            <a:endParaRPr lang="en-US" altLang="zh-TW" dirty="0" smtClean="0"/>
          </a:p>
          <a:p>
            <a:pPr lvl="1"/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練習詞尾觀察：</a:t>
            </a:r>
            <a:r>
              <a:rPr lang="zh-TW" altLang="en-US" b="1" dirty="0" smtClean="0">
                <a:solidFill>
                  <a:srgbClr val="00B0F0"/>
                </a:solidFill>
                <a:latin typeface="+mn-ea"/>
              </a:rPr>
              <a:t> </a:t>
            </a:r>
            <a:endParaRPr lang="en-US" altLang="zh-TW" b="1" dirty="0" smtClean="0">
              <a:solidFill>
                <a:srgbClr val="00B0F0"/>
              </a:solidFill>
              <a:latin typeface="+mn-ea"/>
            </a:endParaRPr>
          </a:p>
          <a:p>
            <a:pPr lvl="2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「家」、「機」、「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936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用途三：觀察字的構詞情況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72222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構詞觀察：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故事、故意、事故、故障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*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鶩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*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趨之若鶩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心無旁鶩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騖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好高騖遠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心無旁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騖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絀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相形見絀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左支右絀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短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絀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36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用途四：易混淆字的辨析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0897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用字辨析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蹟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vs.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跡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lvl="1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練習</a:t>
            </a:r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</a:rPr>
              <a:t>：</a:t>
            </a:r>
            <a:endParaRPr lang="en-US" altLang="zh-TW" b="1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vs.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vs.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佈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vs.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拼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vs.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拚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04" y="1600199"/>
            <a:ext cx="9048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91" y="1590674"/>
            <a:ext cx="8858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0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用途五：觀察構詞</a:t>
            </a:r>
            <a:r>
              <a:rPr lang="zh-TW" altLang="en-US" dirty="0"/>
              <a:t>規則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千？萬？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千變萬化，千辛萬苦，千言萬語，千頭萬緒，千真萬確，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千軍萬馬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相對字</a:t>
            </a:r>
            <a:endParaRPr lang="en-US" altLang="zh-TW" dirty="0" smtClean="0"/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裡裡外外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吃裡扒外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霧裡雲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外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...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上上下下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七上八下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跳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上跳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下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上吐下瀉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練習：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來去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前後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出入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男女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數字成語</a:t>
            </a:r>
            <a:endParaRPr lang="en-US" altLang="zh-TW" dirty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一模一樣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一舉一動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一點一滴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練習：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一二、二三、三四、四五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....</a:t>
            </a:r>
          </a:p>
          <a:p>
            <a:r>
              <a:rPr lang="zh-TW" altLang="en-US" dirty="0" smtClean="0"/>
              <a:t>否定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不知不覺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不慌不忙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不折不扣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練習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：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無無、不無、無不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32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用途六：觀察詞性分布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查詢「把」</a:t>
            </a:r>
            <a:endParaRPr lang="en-US" altLang="zh-TW" sz="2400" dirty="0" smtClean="0"/>
          </a:p>
          <a:p>
            <a:r>
              <a:rPr lang="zh-TW" altLang="en-US" sz="2400" dirty="0" smtClean="0"/>
              <a:t>選擇</a:t>
            </a:r>
            <a:r>
              <a:rPr lang="en-US" altLang="zh-TW" sz="2400" dirty="0" smtClean="0"/>
              <a:t> Frequency breakdown</a:t>
            </a:r>
          </a:p>
          <a:p>
            <a:r>
              <a:rPr lang="zh-TW" altLang="en-US" sz="2400" dirty="0" smtClean="0"/>
              <a:t>選擇 </a:t>
            </a:r>
            <a:r>
              <a:rPr lang="en-US" altLang="zh-TW" sz="2400" dirty="0" smtClean="0"/>
              <a:t>Frequency breakdown of words and annotation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18836"/>
              </p:ext>
            </p:extLst>
          </p:nvPr>
        </p:nvGraphicFramePr>
        <p:xfrm>
          <a:off x="508272" y="3074510"/>
          <a:ext cx="8153400" cy="17335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No.</a:t>
                      </a:r>
                      <a:endParaRPr lang="en-US" sz="1800" b="1" dirty="0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Search result</a:t>
                      </a:r>
                      <a:endParaRPr lang="en-US" sz="1800" b="1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No. of occurrences</a:t>
                      </a:r>
                      <a:endParaRPr lang="en-US" sz="1800" b="1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Percent</a:t>
                      </a:r>
                      <a:endParaRPr lang="en-US" sz="1800" b="1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1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>
                          <a:effectLst/>
                        </a:rPr>
                        <a:t>把</a:t>
                      </a:r>
                      <a:r>
                        <a:rPr lang="en-US" altLang="zh-TW" sz="1800" u="none" strike="noStrike" dirty="0">
                          <a:effectLst/>
                        </a:rPr>
                        <a:t>_</a:t>
                      </a:r>
                      <a:r>
                        <a:rPr lang="en-US" sz="1800" u="none" strike="noStrike" dirty="0">
                          <a:effectLst/>
                        </a:rPr>
                        <a:t>P</a:t>
                      </a:r>
                      <a:endParaRPr lang="en-US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12001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94.64%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2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>
                          <a:effectLst/>
                        </a:rPr>
                        <a:t>把</a:t>
                      </a:r>
                      <a:r>
                        <a:rPr lang="en-US" altLang="zh-TW" sz="1800" u="none" strike="noStrike" dirty="0">
                          <a:effectLst/>
                        </a:rPr>
                        <a:t>_</a:t>
                      </a:r>
                      <a:r>
                        <a:rPr lang="en-US" sz="1800" u="none" strike="noStrike" dirty="0" err="1">
                          <a:effectLst/>
                        </a:rPr>
                        <a:t>Nf</a:t>
                      </a:r>
                      <a:endParaRPr lang="en-US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668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5.27%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3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>
                          <a:effectLst/>
                        </a:rPr>
                        <a:t>把</a:t>
                      </a:r>
                      <a:r>
                        <a:rPr lang="en-US" altLang="zh-TW" sz="1800" u="none" strike="noStrike" dirty="0">
                          <a:effectLst/>
                        </a:rPr>
                        <a:t>_</a:t>
                      </a:r>
                      <a:r>
                        <a:rPr lang="en-US" sz="1800" u="none" strike="noStrike" dirty="0">
                          <a:effectLst/>
                        </a:rPr>
                        <a:t>VC</a:t>
                      </a:r>
                      <a:endParaRPr lang="en-US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9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0.07%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4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>
                          <a:effectLst/>
                        </a:rPr>
                        <a:t>把</a:t>
                      </a:r>
                      <a:r>
                        <a:rPr lang="en-US" altLang="zh-TW" sz="1800" u="none" strike="noStrike" dirty="0">
                          <a:effectLst/>
                        </a:rPr>
                        <a:t>_</a:t>
                      </a:r>
                      <a:r>
                        <a:rPr lang="en-US" sz="1800" u="none" strike="noStrike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3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0.02%</a:t>
                      </a:r>
                      <a:endParaRPr lang="en-US" altLang="zh-TW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22108"/>
              </p:ext>
            </p:extLst>
          </p:nvPr>
        </p:nvGraphicFramePr>
        <p:xfrm>
          <a:off x="508272" y="4904784"/>
          <a:ext cx="8153400" cy="17335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No.</a:t>
                      </a:r>
                      <a:endParaRPr lang="en-US" sz="1800" b="1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Search result</a:t>
                      </a:r>
                      <a:endParaRPr lang="en-US" sz="1800" b="1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No. of occurrences</a:t>
                      </a:r>
                      <a:endParaRPr lang="en-US" sz="1800" b="1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Percent</a:t>
                      </a:r>
                      <a:endParaRPr lang="en-US" sz="1800" b="1">
                        <a:effectLst/>
                        <a:latin typeface="verdana"/>
                      </a:endParaRPr>
                    </a:p>
                  </a:txBody>
                  <a:tcPr marL="28575" marR="28575" marT="66675" marB="666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1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>
                          <a:effectLst/>
                        </a:rPr>
                        <a:t>被</a:t>
                      </a:r>
                      <a:r>
                        <a:rPr lang="en-US" altLang="zh-TW" sz="1800" u="none" strike="noStrike" dirty="0" smtClean="0">
                          <a:effectLst/>
                        </a:rPr>
                        <a:t>_</a:t>
                      </a:r>
                      <a:r>
                        <a:rPr lang="en-US" sz="1800" u="none" strike="noStrike" dirty="0" smtClean="0">
                          <a:effectLst/>
                        </a:rPr>
                        <a:t>P</a:t>
                      </a:r>
                      <a:endParaRPr lang="en-US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16249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99.86%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2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>
                          <a:effectLst/>
                        </a:rPr>
                        <a:t>被</a:t>
                      </a:r>
                      <a:r>
                        <a:rPr lang="en-US" altLang="zh-TW" sz="1800" u="none" strike="noStrike" dirty="0">
                          <a:effectLst/>
                        </a:rPr>
                        <a:t>_</a:t>
                      </a:r>
                      <a:r>
                        <a:rPr lang="en-US" sz="1800" u="none" strike="noStrike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16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0.1%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3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>
                          <a:effectLst/>
                        </a:rPr>
                        <a:t>被</a:t>
                      </a:r>
                      <a:r>
                        <a:rPr lang="en-US" altLang="zh-TW" sz="1800" u="none" strike="noStrike" dirty="0">
                          <a:effectLst/>
                        </a:rPr>
                        <a:t>_</a:t>
                      </a:r>
                      <a:r>
                        <a:rPr lang="en-US" sz="1800" u="none" strike="noStrike" dirty="0">
                          <a:effectLst/>
                        </a:rPr>
                        <a:t>VJ</a:t>
                      </a:r>
                      <a:endParaRPr lang="en-US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5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0.03%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800">
                          <a:effectLst/>
                        </a:rPr>
                        <a:t>4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u="none" strike="noStrike" dirty="0">
                          <a:effectLst/>
                        </a:rPr>
                        <a:t>被</a:t>
                      </a:r>
                      <a:r>
                        <a:rPr lang="en-US" altLang="zh-TW" sz="1800" u="none" strike="noStrike" dirty="0">
                          <a:effectLst/>
                        </a:rPr>
                        <a:t>_</a:t>
                      </a:r>
                      <a:r>
                        <a:rPr lang="en-US" sz="1800" u="none" strike="noStrike" dirty="0">
                          <a:effectLst/>
                        </a:rPr>
                        <a:t>VC</a:t>
                      </a:r>
                      <a:endParaRPr lang="en-US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>
                          <a:effectLst/>
                        </a:rPr>
                        <a:t>2</a:t>
                      </a:r>
                      <a:endParaRPr lang="en-US" altLang="zh-TW" sz="180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effectLst/>
                        </a:rPr>
                        <a:t>0.01%</a:t>
                      </a:r>
                      <a:endParaRPr lang="en-US" altLang="zh-TW" sz="1800" dirty="0">
                        <a:effectLst/>
                        <a:latin typeface="verdana"/>
                      </a:endParaRPr>
                    </a:p>
                  </a:txBody>
                  <a:tcPr marL="66675" marR="666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0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練習：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</a:t>
            </a:r>
            <a:r>
              <a:rPr lang="zh-TW" altLang="en-US" dirty="0"/>
              <a:t>找出語料庫中四字以上</a:t>
            </a:r>
            <a:r>
              <a:rPr lang="zh-TW" altLang="en-US" dirty="0" smtClean="0"/>
              <a:t>的詞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67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玖、統計</a:t>
            </a:r>
            <a:r>
              <a:rPr lang="zh-TW" altLang="en-US" dirty="0"/>
              <a:t>語料庫詞頻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555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如何知道語料庫所有的詞及詞頻？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目的：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統計語料庫中所有詞彙的詞頻</a:t>
            </a:r>
            <a:endParaRPr lang="en-US" altLang="zh-TW" dirty="0" smtClean="0"/>
          </a:p>
          <a:p>
            <a:r>
              <a:rPr lang="zh-TW" altLang="en-US" dirty="0" smtClean="0"/>
              <a:t>步驟：</a:t>
            </a:r>
            <a:endParaRPr lang="en-US" altLang="zh-TW" dirty="0" smtClean="0"/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 smtClean="0"/>
              <a:t>網址：</a:t>
            </a:r>
            <a:r>
              <a:rPr lang="en-US" altLang="zh-TW" dirty="0" smtClean="0"/>
              <a:t>http://coct.naer.edu.tw/cqpweb</a:t>
            </a:r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 smtClean="0"/>
              <a:t>選擇語料庫</a:t>
            </a:r>
            <a:endParaRPr lang="en-US" altLang="zh-TW" dirty="0" smtClean="0"/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 smtClean="0"/>
              <a:t>選擇 </a:t>
            </a:r>
            <a:r>
              <a:rPr lang="en-US" altLang="zh-TW" dirty="0" smtClean="0"/>
              <a:t>Frequency lists</a:t>
            </a:r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 smtClean="0"/>
              <a:t>按下 </a:t>
            </a:r>
            <a:r>
              <a:rPr lang="en-US" altLang="zh-TW" dirty="0" smtClean="0"/>
              <a:t>Show frequency list</a:t>
            </a:r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 smtClean="0"/>
              <a:t>選擇 </a:t>
            </a:r>
            <a:r>
              <a:rPr lang="en-US" altLang="zh-TW" dirty="0" smtClean="0"/>
              <a:t>Download whole list</a:t>
            </a:r>
          </a:p>
          <a:p>
            <a:pPr marL="880110" lvl="1" indent="-514350">
              <a:buFont typeface="+mj-lt"/>
              <a:buAutoNum type="arabicParenR"/>
            </a:pPr>
            <a:r>
              <a:rPr lang="zh-TW" altLang="en-US" dirty="0" smtClean="0"/>
              <a:t>按下 </a:t>
            </a:r>
            <a:r>
              <a:rPr lang="en-US" altLang="zh-TW" dirty="0" smtClean="0"/>
              <a:t>Go!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73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71846"/>
            <a:ext cx="8153400" cy="72063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詞頻下載頁面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0" y="679268"/>
            <a:ext cx="903436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0" y="2508069"/>
            <a:ext cx="2952206" cy="40930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104606" y="2211977"/>
            <a:ext cx="5943600" cy="84473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310743" y="5394960"/>
            <a:ext cx="1628503" cy="42236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939246" y="4929051"/>
            <a:ext cx="1689464" cy="33092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2321273" y="2313484"/>
            <a:ext cx="439544" cy="418503"/>
            <a:chOff x="2321273" y="2313484"/>
            <a:chExt cx="439544" cy="418503"/>
          </a:xfrm>
        </p:grpSpPr>
        <p:sp>
          <p:nvSpPr>
            <p:cNvPr id="11" name="橢圓 10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0" name="矩形 9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8662964" y="2172677"/>
            <a:ext cx="439544" cy="461666"/>
            <a:chOff x="2321273" y="2313484"/>
            <a:chExt cx="439544" cy="461666"/>
          </a:xfrm>
        </p:grpSpPr>
        <p:sp>
          <p:nvSpPr>
            <p:cNvPr id="19" name="橢圓 18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408938" y="4624084"/>
            <a:ext cx="439544" cy="461666"/>
            <a:chOff x="2321273" y="2313484"/>
            <a:chExt cx="439544" cy="461666"/>
          </a:xfrm>
        </p:grpSpPr>
        <p:sp>
          <p:nvSpPr>
            <p:cNvPr id="22" name="橢圓 21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315112" y="5042587"/>
            <a:ext cx="439544" cy="461666"/>
            <a:chOff x="2321273" y="2313484"/>
            <a:chExt cx="439544" cy="461666"/>
          </a:xfrm>
        </p:grpSpPr>
        <p:sp>
          <p:nvSpPr>
            <p:cNvPr id="25" name="橢圓 24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1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四、近義詞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以「逮捕」為例：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23622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33973"/>
            <a:ext cx="1895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5148064" y="1556792"/>
            <a:ext cx="576064" cy="1169578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5148064" y="3244289"/>
            <a:ext cx="576064" cy="648072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3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 </a:t>
            </a:r>
            <a:r>
              <a:rPr lang="en-US" altLang="zh-TW" dirty="0"/>
              <a:t>Excel </a:t>
            </a:r>
            <a:r>
              <a:rPr lang="zh-TW" altLang="en-US" dirty="0"/>
              <a:t>中匯入詞表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90600" y="1704703"/>
            <a:ext cx="8153400" cy="44958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6" y="1323703"/>
            <a:ext cx="61722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71" y="2168435"/>
            <a:ext cx="58102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1210372" y="1009948"/>
            <a:ext cx="439544" cy="418503"/>
            <a:chOff x="2321273" y="2313484"/>
            <a:chExt cx="439544" cy="418503"/>
          </a:xfrm>
        </p:grpSpPr>
        <p:sp>
          <p:nvSpPr>
            <p:cNvPr id="7" name="橢圓 6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5" name="直線單箭頭接點 4"/>
          <p:cNvCxnSpPr>
            <a:stCxn id="7" idx="3"/>
          </p:cNvCxnSpPr>
          <p:nvPr/>
        </p:nvCxnSpPr>
        <p:spPr>
          <a:xfrm flipH="1">
            <a:off x="1062446" y="1367163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/>
          <p:cNvGrpSpPr/>
          <p:nvPr/>
        </p:nvGrpSpPr>
        <p:grpSpPr>
          <a:xfrm>
            <a:off x="1507850" y="1659035"/>
            <a:ext cx="439544" cy="461666"/>
            <a:chOff x="2321273" y="2313484"/>
            <a:chExt cx="439544" cy="461666"/>
          </a:xfrm>
        </p:grpSpPr>
        <p:sp>
          <p:nvSpPr>
            <p:cNvPr id="12" name="橢圓 11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4" name="直線單箭頭接點 13"/>
          <p:cNvCxnSpPr>
            <a:stCxn id="13" idx="2"/>
          </p:cNvCxnSpPr>
          <p:nvPr/>
        </p:nvCxnSpPr>
        <p:spPr>
          <a:xfrm flipH="1">
            <a:off x="1624507" y="2120701"/>
            <a:ext cx="103116" cy="3575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/>
          <p:cNvGrpSpPr/>
          <p:nvPr/>
        </p:nvGrpSpPr>
        <p:grpSpPr>
          <a:xfrm>
            <a:off x="3423894" y="3437161"/>
            <a:ext cx="439544" cy="461666"/>
            <a:chOff x="2321273" y="2313484"/>
            <a:chExt cx="439544" cy="461666"/>
          </a:xfrm>
        </p:grpSpPr>
        <p:sp>
          <p:nvSpPr>
            <p:cNvPr id="27" name="橢圓 26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9" name="直線單箭頭接點 28"/>
          <p:cNvCxnSpPr/>
          <p:nvPr/>
        </p:nvCxnSpPr>
        <p:spPr>
          <a:xfrm flipH="1">
            <a:off x="2873830" y="3788229"/>
            <a:ext cx="550064" cy="44413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群組 33"/>
          <p:cNvGrpSpPr/>
          <p:nvPr/>
        </p:nvGrpSpPr>
        <p:grpSpPr>
          <a:xfrm>
            <a:off x="7405059" y="5233276"/>
            <a:ext cx="439544" cy="461666"/>
            <a:chOff x="2321273" y="2313484"/>
            <a:chExt cx="439544" cy="461666"/>
          </a:xfrm>
        </p:grpSpPr>
        <p:sp>
          <p:nvSpPr>
            <p:cNvPr id="35" name="橢圓 34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37" name="直線單箭頭接點 36"/>
          <p:cNvCxnSpPr/>
          <p:nvPr/>
        </p:nvCxnSpPr>
        <p:spPr>
          <a:xfrm flipH="1">
            <a:off x="7220120" y="5579526"/>
            <a:ext cx="275032" cy="23083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/>
          <p:cNvGrpSpPr/>
          <p:nvPr/>
        </p:nvGrpSpPr>
        <p:grpSpPr>
          <a:xfrm>
            <a:off x="5989916" y="2712145"/>
            <a:ext cx="439544" cy="461666"/>
            <a:chOff x="2321273" y="2313484"/>
            <a:chExt cx="439544" cy="461666"/>
          </a:xfrm>
        </p:grpSpPr>
        <p:sp>
          <p:nvSpPr>
            <p:cNvPr id="41" name="橢圓 40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42" name="矩形 41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5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43" name="直線單箭頭接點 42"/>
          <p:cNvCxnSpPr/>
          <p:nvPr/>
        </p:nvCxnSpPr>
        <p:spPr>
          <a:xfrm flipH="1">
            <a:off x="5582194" y="3149807"/>
            <a:ext cx="424554" cy="28735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群組 44"/>
          <p:cNvGrpSpPr/>
          <p:nvPr/>
        </p:nvGrpSpPr>
        <p:grpSpPr>
          <a:xfrm>
            <a:off x="5089792" y="6312570"/>
            <a:ext cx="439544" cy="461666"/>
            <a:chOff x="2321273" y="2313484"/>
            <a:chExt cx="439544" cy="461666"/>
          </a:xfrm>
        </p:grpSpPr>
        <p:sp>
          <p:nvSpPr>
            <p:cNvPr id="46" name="橢圓 4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47" name="矩形 46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6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48" name="直線單箭頭接點 47"/>
          <p:cNvCxnSpPr/>
          <p:nvPr/>
        </p:nvCxnSpPr>
        <p:spPr>
          <a:xfrm flipV="1">
            <a:off x="5582194" y="6312571"/>
            <a:ext cx="424554" cy="1611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0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Excel </a:t>
            </a:r>
            <a:r>
              <a:rPr lang="zh-TW" altLang="en-US" dirty="0" smtClean="0"/>
              <a:t>匯入精靈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952364"/>
            <a:ext cx="4383926" cy="28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0" y="3913957"/>
            <a:ext cx="4633473" cy="289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3913957"/>
            <a:ext cx="4415210" cy="28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6574971" y="2063932"/>
            <a:ext cx="2424498" cy="3374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7628709" y="3490097"/>
            <a:ext cx="785528" cy="3374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191692" y="6474550"/>
            <a:ext cx="785528" cy="3374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8251336" y="6448151"/>
            <a:ext cx="785528" cy="3374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7776635" y="1428451"/>
            <a:ext cx="439544" cy="418503"/>
            <a:chOff x="2321273" y="2313484"/>
            <a:chExt cx="439544" cy="418503"/>
          </a:xfrm>
        </p:grpSpPr>
        <p:sp>
          <p:nvSpPr>
            <p:cNvPr id="14" name="橢圓 13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6" name="直線單箭頭接點 15"/>
          <p:cNvCxnSpPr>
            <a:stCxn id="14" idx="3"/>
          </p:cNvCxnSpPr>
          <p:nvPr/>
        </p:nvCxnSpPr>
        <p:spPr>
          <a:xfrm flipH="1">
            <a:off x="7628709" y="1785666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8269540" y="2841010"/>
            <a:ext cx="439544" cy="461666"/>
            <a:chOff x="2321273" y="2313484"/>
            <a:chExt cx="439544" cy="461666"/>
          </a:xfrm>
        </p:grpSpPr>
        <p:sp>
          <p:nvSpPr>
            <p:cNvPr id="18" name="橢圓 17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0" name="直線單箭頭接點 19"/>
          <p:cNvCxnSpPr>
            <a:stCxn id="18" idx="3"/>
          </p:cNvCxnSpPr>
          <p:nvPr/>
        </p:nvCxnSpPr>
        <p:spPr>
          <a:xfrm flipH="1">
            <a:off x="8121614" y="3198225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3757448" y="5799064"/>
            <a:ext cx="439544" cy="461666"/>
            <a:chOff x="2321273" y="2313484"/>
            <a:chExt cx="439544" cy="461666"/>
          </a:xfrm>
        </p:grpSpPr>
        <p:sp>
          <p:nvSpPr>
            <p:cNvPr id="22" name="橢圓 21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4" name="直線單箭頭接點 23"/>
          <p:cNvCxnSpPr>
            <a:stCxn id="22" idx="3"/>
          </p:cNvCxnSpPr>
          <p:nvPr/>
        </p:nvCxnSpPr>
        <p:spPr>
          <a:xfrm flipH="1">
            <a:off x="3609522" y="6156279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8597320" y="5737776"/>
            <a:ext cx="439544" cy="461666"/>
            <a:chOff x="2321273" y="2313484"/>
            <a:chExt cx="439544" cy="461666"/>
          </a:xfrm>
        </p:grpSpPr>
        <p:sp>
          <p:nvSpPr>
            <p:cNvPr id="26" name="橢圓 2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7" name="矩形 26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8" name="直線單箭頭接點 27"/>
          <p:cNvCxnSpPr>
            <a:stCxn id="26" idx="3"/>
          </p:cNvCxnSpPr>
          <p:nvPr/>
        </p:nvCxnSpPr>
        <p:spPr>
          <a:xfrm flipH="1">
            <a:off x="8449394" y="6094991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3358461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詞表匯入另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存新檔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505021" cy="4495800"/>
          </a:xfrm>
        </p:spPr>
        <p:txBody>
          <a:bodyPr/>
          <a:lstStyle/>
          <a:p>
            <a:r>
              <a:rPr lang="zh-TW" altLang="en-US" dirty="0" smtClean="0"/>
              <a:t>完成後，調整一下格式</a:t>
            </a:r>
            <a:endParaRPr lang="en-US" altLang="zh-TW" dirty="0" smtClean="0"/>
          </a:p>
          <a:p>
            <a:r>
              <a:rPr lang="zh-TW" altLang="en-US" dirty="0" smtClean="0"/>
              <a:t>另存成 </a:t>
            </a:r>
            <a:r>
              <a:rPr lang="en-US" altLang="zh-TW" dirty="0" smtClean="0"/>
              <a:t>excel </a:t>
            </a:r>
            <a:r>
              <a:rPr lang="zh-TW" altLang="en-US" dirty="0" smtClean="0"/>
              <a:t>格式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0"/>
            <a:ext cx="520065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練習：下載詞表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5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統計選項說明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96394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/>
              <a:t>View frequency list for …</a:t>
            </a:r>
          </a:p>
          <a:p>
            <a:pPr lvl="1"/>
            <a:r>
              <a:rPr lang="zh-TW" altLang="en-US" dirty="0" smtClean="0"/>
              <a:t>選擇語料庫或子語料庫</a:t>
            </a:r>
            <a:endParaRPr lang="en-US" altLang="zh-TW" dirty="0" smtClean="0"/>
          </a:p>
          <a:p>
            <a:r>
              <a:rPr lang="en-US" altLang="zh-TW" dirty="0" smtClean="0"/>
              <a:t>View a list based on …</a:t>
            </a:r>
          </a:p>
          <a:p>
            <a:pPr lvl="1"/>
            <a:r>
              <a:rPr lang="en-US" altLang="zh-TW" dirty="0" smtClean="0"/>
              <a:t>Word form</a:t>
            </a:r>
            <a:r>
              <a:rPr lang="zh-TW" altLang="en-US" dirty="0" smtClean="0"/>
              <a:t>：輸出詞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Feature tag</a:t>
            </a:r>
            <a:r>
              <a:rPr lang="zh-TW" altLang="en-US" dirty="0" smtClean="0"/>
              <a:t>：輸出特徵標記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Part-of-speech: </a:t>
            </a:r>
            <a:r>
              <a:rPr lang="zh-TW" altLang="en-US" dirty="0" smtClean="0"/>
              <a:t>輸出詞類</a:t>
            </a:r>
            <a:endParaRPr lang="en-US" altLang="zh-TW" dirty="0" smtClean="0"/>
          </a:p>
          <a:p>
            <a:r>
              <a:rPr lang="en-US" altLang="zh-TW" dirty="0" smtClean="0"/>
              <a:t>Filter the list by pattern – show only tags/words</a:t>
            </a:r>
          </a:p>
          <a:p>
            <a:pPr lvl="1"/>
            <a:r>
              <a:rPr lang="en-US" altLang="zh-TW" dirty="0" smtClean="0"/>
              <a:t>starting with</a:t>
            </a:r>
            <a:r>
              <a:rPr lang="zh-TW" altLang="en-US" dirty="0" smtClean="0"/>
              <a:t>：設定詞首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ending with</a:t>
            </a:r>
            <a:r>
              <a:rPr lang="zh-TW" altLang="en-US" dirty="0" smtClean="0"/>
              <a:t>：設定詞尾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containing</a:t>
            </a:r>
            <a:r>
              <a:rPr lang="zh-TW" altLang="en-US" dirty="0" smtClean="0"/>
              <a:t>：設定包含</a:t>
            </a:r>
            <a:endParaRPr lang="en-US" altLang="zh-TW" dirty="0" smtClean="0"/>
          </a:p>
          <a:p>
            <a:r>
              <a:rPr lang="en-US" altLang="zh-TW" dirty="0"/>
              <a:t>Filter the list by </a:t>
            </a:r>
            <a:r>
              <a:rPr lang="en-US" altLang="zh-TW" dirty="0" smtClean="0"/>
              <a:t>frequency </a:t>
            </a:r>
            <a:r>
              <a:rPr lang="en-US" altLang="zh-TW" dirty="0"/>
              <a:t>– show only </a:t>
            </a:r>
            <a:r>
              <a:rPr lang="en-US" altLang="zh-TW" dirty="0" smtClean="0"/>
              <a:t>tags/words</a:t>
            </a:r>
          </a:p>
          <a:p>
            <a:pPr lvl="1"/>
            <a:r>
              <a:rPr lang="zh-TW" altLang="en-US" dirty="0" smtClean="0"/>
              <a:t>設定詞頻區間</a:t>
            </a:r>
            <a:endParaRPr lang="en-US" altLang="zh-TW" dirty="0" smtClean="0"/>
          </a:p>
          <a:p>
            <a:r>
              <a:rPr lang="en-US" altLang="zh-TW" dirty="0" smtClean="0"/>
              <a:t>List order</a:t>
            </a:r>
            <a:endParaRPr lang="en-US" altLang="zh-TW" dirty="0"/>
          </a:p>
          <a:p>
            <a:pPr lvl="1"/>
            <a:r>
              <a:rPr lang="en-US" altLang="zh-TW" dirty="0"/>
              <a:t>m</a:t>
            </a:r>
            <a:r>
              <a:rPr lang="en-US" altLang="zh-TW" dirty="0" smtClean="0"/>
              <a:t>ost frequent at top</a:t>
            </a:r>
            <a:r>
              <a:rPr lang="zh-TW" altLang="en-US" dirty="0" smtClean="0"/>
              <a:t>：高頻先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least frequent at top</a:t>
            </a:r>
            <a:r>
              <a:rPr lang="zh-TW" altLang="en-US" dirty="0" smtClean="0"/>
              <a:t>：低頻先</a:t>
            </a:r>
            <a:endParaRPr lang="en-US" altLang="zh-TW" dirty="0" smtClean="0"/>
          </a:p>
          <a:p>
            <a:pPr lvl="1"/>
            <a:r>
              <a:rPr lang="en-US" altLang="zh-TW" dirty="0"/>
              <a:t>a</a:t>
            </a:r>
            <a:r>
              <a:rPr lang="en-US" altLang="zh-TW" dirty="0" smtClean="0"/>
              <a:t>lphabetical order</a:t>
            </a:r>
            <a:r>
              <a:rPr lang="zh-TW" altLang="en-US" dirty="0" smtClean="0"/>
              <a:t>：依字母順序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內碼順序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60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五、詞頻表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840760" cy="46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</a:t>
            </a:r>
            <a:r>
              <a:rPr lang="zh-TW" altLang="en-US" dirty="0"/>
              <a:t>、</a:t>
            </a:r>
            <a:r>
              <a:rPr lang="zh-TW" altLang="en-US" dirty="0" smtClean="0"/>
              <a:t>平行語料庫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平行語料庫：兩種語言對照的語料庫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第二語自主學習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翻譯教學、輔助翻譯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2" y="3645024"/>
            <a:ext cx="852922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9" y="4742796"/>
            <a:ext cx="88348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4932040" y="3717032"/>
            <a:ext cx="576064" cy="648072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5220072" y="4814804"/>
            <a:ext cx="576064" cy="648072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9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七、詞彙</a:t>
            </a:r>
            <a:r>
              <a:rPr lang="zh-TW" altLang="en-US" dirty="0"/>
              <a:t>特性速</a:t>
            </a:r>
            <a:r>
              <a:rPr lang="zh-TW" altLang="en-US" dirty="0" smtClean="0"/>
              <a:t>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(Word Sketch)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感受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6531"/>
            <a:ext cx="29051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24" y="1631234"/>
            <a:ext cx="29337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905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88" y="3717032"/>
            <a:ext cx="29337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1115616" y="2154700"/>
            <a:ext cx="936104" cy="482212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3995936" y="1666156"/>
            <a:ext cx="1224136" cy="482212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6876256" y="116632"/>
            <a:ext cx="1512168" cy="482212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7028656" y="3717032"/>
            <a:ext cx="1215752" cy="482212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153" y="116632"/>
            <a:ext cx="7620000" cy="1143000"/>
          </a:xfrm>
        </p:spPr>
        <p:txBody>
          <a:bodyPr/>
          <a:lstStyle/>
          <a:p>
            <a:r>
              <a:rPr lang="zh-TW" altLang="en-US" dirty="0" smtClean="0"/>
              <a:t>八、詞串</a:t>
            </a:r>
            <a:r>
              <a:rPr lang="en-US" altLang="zh-TW" dirty="0" smtClean="0"/>
              <a:t>(N-Grams)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0040" y="1556792"/>
            <a:ext cx="7499176" cy="3629000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熟習詞</a:t>
            </a:r>
            <a:r>
              <a:rPr lang="zh-TW" altLang="en-US" sz="2400" dirty="0" smtClean="0"/>
              <a:t>串可以加快理解語言的速度</a:t>
            </a:r>
            <a:endParaRPr lang="en-US" altLang="zh-TW" sz="2400" dirty="0" smtClean="0"/>
          </a:p>
          <a:p>
            <a:r>
              <a:rPr lang="zh-TW" altLang="en-US" sz="2400" dirty="0" smtClean="0"/>
              <a:t>熟習</a:t>
            </a:r>
            <a:r>
              <a:rPr lang="zh-TW" altLang="en-US" sz="2400" dirty="0"/>
              <a:t>詞</a:t>
            </a:r>
            <a:r>
              <a:rPr lang="zh-TW" altLang="en-US" sz="2400" dirty="0" smtClean="0"/>
              <a:t>串使表達</a:t>
            </a:r>
            <a:r>
              <a:rPr lang="zh-TW" altLang="en-US" sz="2400" dirty="0"/>
              <a:t>更貼近母語</a:t>
            </a:r>
            <a:r>
              <a:rPr lang="zh-TW" altLang="en-US" sz="2400" dirty="0" smtClean="0"/>
              <a:t>者</a:t>
            </a:r>
            <a:endParaRPr lang="en-US" altLang="zh-TW" sz="24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20888"/>
            <a:ext cx="60674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636167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資料引用自：劉貞妤等，</a:t>
            </a:r>
            <a:r>
              <a:rPr lang="en-US" altLang="zh-TW" dirty="0" smtClean="0"/>
              <a:t>2017</a:t>
            </a:r>
            <a:r>
              <a:rPr lang="zh-TW" altLang="en-US" dirty="0" smtClean="0"/>
              <a:t>，中文人文社會科學論文常用詞串之研究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 rot="16200000">
            <a:off x="1583668" y="3969060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6200000">
            <a:off x="2447764" y="3972288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16200000">
            <a:off x="3311860" y="3989256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6200000">
            <a:off x="4283968" y="3989256"/>
            <a:ext cx="79208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6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0000" cy="936104"/>
          </a:xfrm>
        </p:spPr>
        <p:txBody>
          <a:bodyPr/>
          <a:lstStyle/>
          <a:p>
            <a:pPr lvl="0"/>
            <a:r>
              <a:rPr lang="zh-TW" altLang="zh-TW" b="1" dirty="0"/>
              <a:t>語料庫查詢</a:t>
            </a:r>
            <a:r>
              <a:rPr lang="zh-TW" altLang="zh-TW" b="1" dirty="0" smtClean="0"/>
              <a:t>工具</a:t>
            </a:r>
            <a:r>
              <a:rPr lang="zh-TW" altLang="en-US" b="1" dirty="0"/>
              <a:t>的</a:t>
            </a:r>
            <a:r>
              <a:rPr lang="zh-TW" altLang="en-US" b="1" dirty="0" smtClean="0"/>
              <a:t>基礎功能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7620000" cy="5132040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/>
              <a:t>語料庫語言學的實踐完全依賴於索引典的</a:t>
            </a:r>
            <a:r>
              <a:rPr lang="zh-TW" altLang="en-US" b="1" dirty="0"/>
              <a:t>查詢功能</a:t>
            </a:r>
            <a:r>
              <a:rPr lang="zh-TW" altLang="en-US" dirty="0"/>
              <a:t>與</a:t>
            </a:r>
            <a:r>
              <a:rPr lang="zh-TW" altLang="en-US" b="1" dirty="0"/>
              <a:t>分析能力</a:t>
            </a:r>
            <a:r>
              <a:rPr lang="zh-TW" altLang="en-US" dirty="0"/>
              <a:t>。</a:t>
            </a:r>
            <a:r>
              <a:rPr lang="en-US" altLang="zh-TW" dirty="0"/>
              <a:t>(</a:t>
            </a:r>
            <a:r>
              <a:rPr lang="en-US" altLang="zh-TW" dirty="0" err="1"/>
              <a:t>Hardie</a:t>
            </a:r>
            <a:r>
              <a:rPr lang="en-US" altLang="zh-TW" dirty="0"/>
              <a:t>, 2012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一、</a:t>
            </a:r>
            <a:r>
              <a:rPr lang="en-US" altLang="zh-TW" dirty="0" smtClean="0"/>
              <a:t>KWIC (Key Word in Context)</a:t>
            </a:r>
          </a:p>
          <a:p>
            <a:pPr lvl="2"/>
            <a:r>
              <a:rPr lang="zh-TW" altLang="zh-TW" dirty="0"/>
              <a:t>從語料庫中取出包含關鍵詞的句子，並以關鍵詞置中</a:t>
            </a:r>
            <a:r>
              <a:rPr lang="en-US" altLang="zh-TW" dirty="0"/>
              <a:t>(keyword in context, KWIC)</a:t>
            </a:r>
            <a:r>
              <a:rPr lang="zh-TW" altLang="zh-TW" dirty="0"/>
              <a:t>的方式呈現。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二、搭配詞</a:t>
            </a:r>
            <a:r>
              <a:rPr lang="en-US" altLang="zh-TW" dirty="0" smtClean="0"/>
              <a:t>(Collocation)</a:t>
            </a:r>
            <a:endParaRPr lang="en-US" altLang="zh-TW" dirty="0"/>
          </a:p>
          <a:p>
            <a:pPr lvl="2"/>
            <a:r>
              <a:rPr lang="zh-TW" altLang="zh-TW" dirty="0"/>
              <a:t>自動從語料庫中產生搭配詞表，可以應用在語言教學、教材編輯或自主學習上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三、由料庫查詢語言</a:t>
            </a:r>
            <a:r>
              <a:rPr lang="en-US" altLang="zh-TW" dirty="0" smtClean="0"/>
              <a:t>(Corpus Query Language, CQL)</a:t>
            </a:r>
            <a:endParaRPr lang="en-US" altLang="zh-TW" dirty="0"/>
          </a:p>
          <a:p>
            <a:pPr lvl="2"/>
            <a:r>
              <a:rPr lang="zh-TW" altLang="zh-TW" dirty="0"/>
              <a:t>提供複雜查詢語法，提供使用者查詢複雜的詞語組合、句法結構等。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四、詞</a:t>
            </a:r>
            <a:r>
              <a:rPr lang="zh-TW" altLang="en-US" dirty="0"/>
              <a:t>頻表</a:t>
            </a:r>
            <a:endParaRPr lang="en-US" altLang="zh-TW" dirty="0"/>
          </a:p>
          <a:p>
            <a:pPr lvl="2"/>
            <a:r>
              <a:rPr lang="zh-TW" altLang="zh-TW" dirty="0"/>
              <a:t>從語料庫中自動產生語料庫詞頻表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五、近義詞</a:t>
            </a:r>
            <a:endParaRPr lang="en-US" altLang="zh-TW" dirty="0" smtClean="0"/>
          </a:p>
          <a:p>
            <a:pPr lvl="2"/>
            <a:r>
              <a:rPr lang="zh-TW" altLang="zh-TW" dirty="0"/>
              <a:t>從語料庫中自動產生近義詞表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六、雙語平行語料庫</a:t>
            </a:r>
            <a:endParaRPr lang="en-US" altLang="zh-TW" dirty="0" smtClean="0"/>
          </a:p>
          <a:p>
            <a:pPr lvl="2"/>
            <a:r>
              <a:rPr lang="zh-TW" altLang="zh-TW" dirty="0"/>
              <a:t>支援雙語平行語料庫的儲存與查詢功能，可以應用在二語作文習作或翻譯參考上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七</a:t>
            </a:r>
            <a:r>
              <a:rPr lang="zh-TW" altLang="en-US" dirty="0" smtClean="0"/>
              <a:t>、</a:t>
            </a:r>
            <a:r>
              <a:rPr lang="zh-TW" altLang="zh-TW" dirty="0" smtClean="0"/>
              <a:t>詞彙</a:t>
            </a:r>
            <a:r>
              <a:rPr lang="zh-TW" altLang="en-US" dirty="0" smtClean="0"/>
              <a:t>特性</a:t>
            </a:r>
            <a:r>
              <a:rPr lang="zh-TW" altLang="zh-TW" dirty="0" smtClean="0"/>
              <a:t>速描</a:t>
            </a:r>
            <a:r>
              <a:rPr lang="zh-TW" altLang="en-US" dirty="0" smtClean="0"/>
              <a:t>（</a:t>
            </a:r>
            <a:r>
              <a:rPr lang="en-US" altLang="zh-TW" dirty="0" smtClean="0"/>
              <a:t>Word Sketch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2"/>
            <a:r>
              <a:rPr lang="zh-TW" altLang="zh-TW" dirty="0" smtClean="0"/>
              <a:t>詞彙</a:t>
            </a:r>
            <a:r>
              <a:rPr lang="zh-TW" altLang="en-US" dirty="0" smtClean="0"/>
              <a:t>特性</a:t>
            </a:r>
            <a:r>
              <a:rPr lang="zh-TW" altLang="zh-TW" dirty="0" smtClean="0"/>
              <a:t>速</a:t>
            </a:r>
            <a:r>
              <a:rPr lang="zh-TW" altLang="zh-TW" dirty="0"/>
              <a:t>描功能，可以應用在語言教學、教材編輯或自主學習上。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八、</a:t>
            </a:r>
            <a:r>
              <a:rPr lang="zh-TW" altLang="en-US" dirty="0"/>
              <a:t>詞串</a:t>
            </a:r>
            <a:endParaRPr lang="en-US" altLang="zh-TW" dirty="0"/>
          </a:p>
          <a:p>
            <a:pPr lvl="2"/>
            <a:r>
              <a:rPr lang="zh-TW" altLang="zh-TW" dirty="0"/>
              <a:t>自動從語料庫中產生詞串，可以應用在語言教學、教材編輯或自主學習上。</a:t>
            </a:r>
            <a:endParaRPr lang="en-US" altLang="zh-TW" dirty="0" smtClean="0"/>
          </a:p>
          <a:p>
            <a:endParaRPr lang="en-US" altLang="zh-TW" sz="2400" dirty="0" smtClean="0"/>
          </a:p>
          <a:p>
            <a:endParaRPr lang="zh-TW" altLang="zh-TW" sz="2400" dirty="0">
              <a:solidFill>
                <a:srgbClr val="000000"/>
              </a:solidFill>
              <a:latin typeface="Times New Roman"/>
            </a:endParaRPr>
          </a:p>
          <a:p>
            <a:endParaRPr lang="en-US" altLang="zh-TW" sz="2400" dirty="0" smtClean="0"/>
          </a:p>
          <a:p>
            <a:endParaRPr lang="zh-TW" altLang="zh-TW" sz="2400" dirty="0">
              <a:solidFill>
                <a:srgbClr val="000000"/>
              </a:solidFill>
              <a:latin typeface="Times New Roman"/>
            </a:endParaRP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67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語料庫查詢系統比較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74952630"/>
              </p:ext>
            </p:extLst>
          </p:nvPr>
        </p:nvGraphicFramePr>
        <p:xfrm>
          <a:off x="323528" y="1772816"/>
          <a:ext cx="8784976" cy="3566228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1960715"/>
                <a:gridCol w="1279645"/>
                <a:gridCol w="1163136"/>
                <a:gridCol w="1012805"/>
                <a:gridCol w="1056839"/>
                <a:gridCol w="1254997"/>
                <a:gridCol w="1056839"/>
              </a:tblGrid>
              <a:tr h="713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　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WordSmith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MonoConc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AntConc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Sketch Engine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NoSketch Engine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CQPweb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075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KWIC</a:t>
                      </a:r>
                      <a:endParaRPr lang="zh-TW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>
                          <a:effectLst/>
                        </a:rPr>
                        <a:t>●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>
                          <a:effectLst/>
                        </a:rPr>
                        <a:t>●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>
                          <a:effectLst/>
                        </a:rPr>
                        <a:t>●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>
                          <a:effectLst/>
                        </a:rPr>
                        <a:t>●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>
                          <a:effectLst/>
                        </a:rPr>
                        <a:t>●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>
                          <a:effectLst/>
                        </a:rPr>
                        <a:t>●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</a:tr>
              <a:tr h="40756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搭配詞</a:t>
                      </a:r>
                      <a:endParaRPr 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</a:tr>
              <a:tr h="40756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語料庫查詢語言</a:t>
                      </a:r>
                      <a:endParaRPr lang="zh-TW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　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>
                          <a:effectLst/>
                        </a:rPr>
                        <a:t>●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　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>
                          <a:effectLst/>
                        </a:rPr>
                        <a:t>●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>
                          <a:effectLst/>
                        </a:rPr>
                        <a:t>●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</a:tr>
              <a:tr h="40756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詞頻表</a:t>
                      </a:r>
                      <a:endParaRPr lang="zh-TW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</a:tr>
              <a:tr h="40756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近義詞</a:t>
                      </a:r>
                      <a:endParaRPr lang="zh-TW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　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　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　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>
                          <a:effectLst/>
                        </a:rPr>
                        <a:t>●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　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　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</a:tr>
              <a:tr h="40756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詞彙特性速描</a:t>
                      </a:r>
                      <a:endParaRPr 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　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　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　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>
                          <a:effectLst/>
                        </a:rPr>
                        <a:t>●</a:t>
                      </a:r>
                      <a:endParaRPr lang="zh-TW" sz="20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　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　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</a:tr>
              <a:tr h="40756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詞串</a:t>
                      </a:r>
                      <a:endParaRPr 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　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u="none" strike="noStrike" dirty="0">
                          <a:effectLst/>
                        </a:rPr>
                        <a:t>●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　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　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9" name="圓角矩形 8"/>
          <p:cNvSpPr/>
          <p:nvPr/>
        </p:nvSpPr>
        <p:spPr>
          <a:xfrm>
            <a:off x="5652120" y="1668104"/>
            <a:ext cx="1224136" cy="3849128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6909376" y="1672892"/>
            <a:ext cx="1224136" cy="240418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563888" y="1672892"/>
            <a:ext cx="1224136" cy="240418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7919864" y="1672892"/>
            <a:ext cx="1224136" cy="240418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6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7659687" cy="11684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貳、國教院索引典的使用方法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壹、語料庫查詢系統簡介</a:t>
            </a:r>
          </a:p>
          <a:p>
            <a:r>
              <a:rPr lang="zh-TW" altLang="en-US" dirty="0"/>
              <a:t>貳、國教院索引典的使用方法</a:t>
            </a:r>
          </a:p>
          <a:p>
            <a:r>
              <a:rPr lang="zh-TW" altLang="en-US" dirty="0"/>
              <a:t>參、語義場關聯詞系統</a:t>
            </a:r>
          </a:p>
          <a:p>
            <a:r>
              <a:rPr lang="zh-TW" altLang="en-US" dirty="0"/>
              <a:t>肆、華英雙語索引典系統簡介</a:t>
            </a:r>
          </a:p>
          <a:p>
            <a:r>
              <a:rPr lang="zh-TW" altLang="en-US" dirty="0"/>
              <a:t>伍、例句編輯系統的應用</a:t>
            </a:r>
          </a:p>
          <a:p>
            <a:r>
              <a:rPr lang="zh-TW" altLang="en-US" dirty="0"/>
              <a:t>陸、結構查詢</a:t>
            </a:r>
          </a:p>
          <a:p>
            <a:r>
              <a:rPr lang="zh-TW" altLang="en-US" dirty="0"/>
              <a:t>柒、</a:t>
            </a:r>
            <a:r>
              <a:rPr lang="en-US" altLang="zh-TW" dirty="0"/>
              <a:t>CQP </a:t>
            </a:r>
            <a:r>
              <a:rPr lang="zh-TW" altLang="en-US" dirty="0"/>
              <a:t>查詢語言</a:t>
            </a:r>
          </a:p>
          <a:p>
            <a:r>
              <a:rPr lang="zh-TW" altLang="en-US" dirty="0"/>
              <a:t>捌、字詞的查詢技巧</a:t>
            </a:r>
          </a:p>
          <a:p>
            <a:r>
              <a:rPr lang="zh-TW" altLang="en-US" dirty="0"/>
              <a:t>玖、統計語料庫詞頻</a:t>
            </a:r>
          </a:p>
        </p:txBody>
      </p:sp>
    </p:spTree>
    <p:extLst>
      <p:ext uri="{BB962C8B-B14F-4D97-AF65-F5344CB8AC3E}">
        <p14:creationId xmlns:p14="http://schemas.microsoft.com/office/powerpoint/2010/main" val="310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zh-TW" altLang="en-US" sz="4000" b="1" dirty="0" smtClean="0"/>
              <a:t>國教院索引典採用 </a:t>
            </a:r>
            <a:r>
              <a:rPr lang="en-US" altLang="zh-TW" sz="4000" b="1" dirty="0" err="1" smtClean="0"/>
              <a:t>CQPWeb</a:t>
            </a:r>
            <a:r>
              <a:rPr lang="en-US" altLang="zh-TW" sz="4000" b="1" dirty="0" smtClean="0"/>
              <a:t> </a:t>
            </a:r>
            <a:r>
              <a:rPr lang="zh-TW" altLang="en-US" sz="4000" b="1" dirty="0" smtClean="0"/>
              <a:t>引擎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err="1" smtClean="0"/>
              <a:t>CQPWeb</a:t>
            </a:r>
            <a:r>
              <a:rPr lang="en-US" altLang="zh-TW" dirty="0" smtClean="0"/>
              <a:t>:</a:t>
            </a:r>
            <a:r>
              <a:rPr lang="zh-TW" altLang="en-US" dirty="0"/>
              <a:t>語料庫查詢與分析</a:t>
            </a:r>
            <a:r>
              <a:rPr lang="zh-TW" altLang="en-US" dirty="0" smtClean="0"/>
              <a:t>引擎  </a:t>
            </a:r>
            <a:r>
              <a:rPr lang="en-US" altLang="zh-TW" dirty="0" err="1" smtClean="0"/>
              <a:t>Hardie</a:t>
            </a:r>
            <a:r>
              <a:rPr lang="en-US" altLang="zh-TW" dirty="0" smtClean="0"/>
              <a:t>, 2012,  Lancaster </a:t>
            </a:r>
            <a:r>
              <a:rPr lang="en-US" altLang="zh-TW" dirty="0" err="1" smtClean="0"/>
              <a:t>Uniersity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功能仿：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BNCweb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底層技術：</a:t>
            </a:r>
            <a:r>
              <a:rPr lang="en-US" altLang="zh-TW" dirty="0"/>
              <a:t> </a:t>
            </a:r>
            <a:r>
              <a:rPr lang="en-US" altLang="zh-TW" dirty="0" smtClean="0"/>
              <a:t>IMS Open Corpus Workbench Christ, 1994, Stuttgart</a:t>
            </a:r>
          </a:p>
          <a:p>
            <a:r>
              <a:rPr lang="zh-TW" altLang="en-US" dirty="0" smtClean="0"/>
              <a:t>功能</a:t>
            </a:r>
            <a:endParaRPr lang="en-US" altLang="zh-TW" dirty="0" smtClean="0"/>
          </a:p>
          <a:p>
            <a:pPr lvl="1" fontAlgn="ctr"/>
            <a:r>
              <a:rPr lang="en-US" altLang="zh-TW" b="1" dirty="0" smtClean="0"/>
              <a:t>KWIC</a:t>
            </a:r>
            <a:endParaRPr lang="zh-TW" altLang="zh-TW" sz="1800" dirty="0"/>
          </a:p>
          <a:p>
            <a:pPr lvl="1" fontAlgn="ctr"/>
            <a:r>
              <a:rPr lang="zh-TW" altLang="zh-TW" b="1" dirty="0"/>
              <a:t>搭配詞</a:t>
            </a:r>
            <a:endParaRPr lang="zh-TW" altLang="zh-TW" sz="1800" dirty="0"/>
          </a:p>
          <a:p>
            <a:pPr lvl="1" fontAlgn="ctr"/>
            <a:r>
              <a:rPr lang="zh-TW" altLang="zh-TW" b="1" dirty="0"/>
              <a:t>語料庫查詢語言</a:t>
            </a:r>
            <a:endParaRPr lang="zh-TW" altLang="zh-TW" sz="1800" dirty="0"/>
          </a:p>
          <a:p>
            <a:pPr lvl="1" fontAlgn="ctr"/>
            <a:r>
              <a:rPr lang="zh-TW" altLang="zh-TW" b="1" dirty="0"/>
              <a:t>詞頻</a:t>
            </a:r>
            <a:r>
              <a:rPr lang="zh-TW" altLang="zh-TW" b="1" dirty="0" smtClean="0"/>
              <a:t>表</a:t>
            </a:r>
            <a:endParaRPr lang="en-US" altLang="zh-TW" b="1" dirty="0" smtClean="0"/>
          </a:p>
          <a:p>
            <a:pPr fontAlgn="ctr"/>
            <a:r>
              <a:rPr lang="zh-TW" altLang="en-US" dirty="0" smtClean="0"/>
              <a:t>優點</a:t>
            </a:r>
            <a:endParaRPr lang="en-US" altLang="zh-TW" dirty="0" smtClean="0"/>
          </a:p>
          <a:p>
            <a:pPr lvl="1" fontAlgn="ctr"/>
            <a:r>
              <a:rPr lang="zh-TW" altLang="en-US" dirty="0" smtClean="0"/>
              <a:t>線上查詢</a:t>
            </a:r>
            <a:endParaRPr lang="en-US" altLang="zh-TW" dirty="0" smtClean="0"/>
          </a:p>
          <a:p>
            <a:pPr lvl="1" fontAlgn="ctr"/>
            <a:r>
              <a:rPr lang="zh-TW" altLang="en-US" dirty="0" smtClean="0"/>
              <a:t>功能完整</a:t>
            </a:r>
            <a:endParaRPr lang="en-US" altLang="zh-TW" dirty="0" smtClean="0"/>
          </a:p>
          <a:p>
            <a:pPr lvl="1" fontAlgn="ctr"/>
            <a:r>
              <a:rPr lang="zh-TW" altLang="zh-TW" dirty="0" smtClean="0"/>
              <a:t>開放原始碼</a:t>
            </a:r>
            <a:r>
              <a:rPr lang="zh-TW" altLang="en-US" dirty="0" smtClean="0"/>
              <a:t>授權</a:t>
            </a:r>
            <a:endParaRPr lang="zh-TW" altLang="zh-TW" dirty="0"/>
          </a:p>
          <a:p>
            <a:pPr lvl="1" fontAlgn="ctr"/>
            <a:endParaRPr lang="zh-TW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22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國教院索引典系統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http://coct.naer.edu.tw/cqpweb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1736"/>
            <a:ext cx="882119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4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索引典介面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7615"/>
            <a:ext cx="7632848" cy="495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線圖說文字 2 3"/>
          <p:cNvSpPr/>
          <p:nvPr/>
        </p:nvSpPr>
        <p:spPr>
          <a:xfrm>
            <a:off x="2602664" y="980728"/>
            <a:ext cx="2401384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968"/>
              <a:gd name="adj6" fmla="val -662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2. </a:t>
            </a:r>
            <a:r>
              <a:rPr lang="zh-TW" altLang="en-US" sz="2400" dirty="0" smtClean="0">
                <a:solidFill>
                  <a:schemeClr val="tx1"/>
                </a:solidFill>
              </a:rPr>
              <a:t>輸入：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>  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關鍵詞</a:t>
            </a:r>
            <a:r>
              <a:rPr lang="zh-TW" altLang="en-US" sz="2400" dirty="0" smtClean="0">
                <a:solidFill>
                  <a:schemeClr val="tx1"/>
                </a:solidFill>
              </a:rPr>
              <a:t>或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CQL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24780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觀察</a:t>
            </a:r>
            <a:endParaRPr lang="zh-TW" altLang="en-US" sz="2400" dirty="0"/>
          </a:p>
        </p:txBody>
      </p:sp>
      <p:sp>
        <p:nvSpPr>
          <p:cNvPr id="8" name="直線圖說文字 2 7"/>
          <p:cNvSpPr/>
          <p:nvPr/>
        </p:nvSpPr>
        <p:spPr>
          <a:xfrm>
            <a:off x="6247616" y="3076976"/>
            <a:ext cx="2880320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968"/>
              <a:gd name="adj6" fmla="val -784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1. </a:t>
            </a:r>
            <a:r>
              <a:rPr lang="zh-TW" altLang="en-US" sz="2400" dirty="0" smtClean="0">
                <a:solidFill>
                  <a:schemeClr val="tx1"/>
                </a:solidFill>
              </a:rPr>
              <a:t>選擇查詢方法：</a:t>
            </a:r>
            <a:r>
              <a:rPr lang="en-US" altLang="zh-TW" sz="2400" dirty="0" smtClean="0">
                <a:solidFill>
                  <a:schemeClr val="tx1"/>
                </a:solidFill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</a:rPr>
            </a:br>
            <a:r>
              <a:rPr lang="en-US" altLang="zh-TW" sz="2400" dirty="0" smtClean="0">
                <a:solidFill>
                  <a:schemeClr val="tx1"/>
                </a:solidFill>
              </a:rPr>
              <a:t>    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簡單查詢</a:t>
            </a:r>
            <a:r>
              <a:rPr lang="zh-TW" altLang="en-US" sz="2400" dirty="0" smtClean="0">
                <a:solidFill>
                  <a:schemeClr val="tx1"/>
                </a:solidFill>
              </a:rPr>
              <a:t>或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CQL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>
            <a:off x="6294488" y="4509120"/>
            <a:ext cx="2880320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478"/>
              <a:gd name="adj6" fmla="val -907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3. </a:t>
            </a:r>
            <a:r>
              <a:rPr lang="zh-TW" altLang="en-US" sz="2400" dirty="0" smtClean="0">
                <a:solidFill>
                  <a:schemeClr val="tx1"/>
                </a:solidFill>
              </a:rPr>
              <a:t>執行查詢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查詢結果</a:t>
            </a:r>
            <a:r>
              <a:rPr lang="zh-TW" altLang="en-US" dirty="0" smtClean="0"/>
              <a:t>的數字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6" y="1865368"/>
            <a:ext cx="86912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直線圖說文字 2 6"/>
          <p:cNvSpPr/>
          <p:nvPr/>
        </p:nvSpPr>
        <p:spPr>
          <a:xfrm>
            <a:off x="249240" y="1196752"/>
            <a:ext cx="1603060" cy="555520"/>
          </a:xfrm>
          <a:prstGeom prst="borderCallout2">
            <a:avLst>
              <a:gd name="adj1" fmla="val 35210"/>
              <a:gd name="adj2" fmla="val 104038"/>
              <a:gd name="adj3" fmla="val 36856"/>
              <a:gd name="adj4" fmla="val 117379"/>
              <a:gd name="adj5" fmla="val 141306"/>
              <a:gd name="adj6" fmla="val 1033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查「觀察」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0" y="3483744"/>
            <a:ext cx="2736304" cy="555520"/>
          </a:xfrm>
          <a:prstGeom prst="borderCallout2">
            <a:avLst>
              <a:gd name="adj1" fmla="val 22042"/>
              <a:gd name="adj2" fmla="val 100274"/>
              <a:gd name="adj3" fmla="val 23688"/>
              <a:gd name="adj4" fmla="val 109650"/>
              <a:gd name="adj5" fmla="val -247155"/>
              <a:gd name="adj6" fmla="val 1112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一共找到 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1,500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筆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>
            <a:off x="4788024" y="1124744"/>
            <a:ext cx="2808312" cy="555520"/>
          </a:xfrm>
          <a:prstGeom prst="borderCallout2">
            <a:avLst>
              <a:gd name="adj1" fmla="val 18750"/>
              <a:gd name="adj2" fmla="val -4751"/>
              <a:gd name="adj3" fmla="val 18750"/>
              <a:gd name="adj4" fmla="val -16667"/>
              <a:gd name="adj5" fmla="val 146244"/>
              <a:gd name="adj6" fmla="val -184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分布在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998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個文本中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直線圖說文字 2 9"/>
          <p:cNvSpPr/>
          <p:nvPr/>
        </p:nvSpPr>
        <p:spPr>
          <a:xfrm>
            <a:off x="6194428" y="3515772"/>
            <a:ext cx="2808312" cy="9905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9022"/>
              <a:gd name="adj6" fmla="val 258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語料庫總詞數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/>
            </a:r>
            <a:br>
              <a:rPr lang="en-US" altLang="zh-TW" sz="2400" b="1" dirty="0" smtClean="0">
                <a:solidFill>
                  <a:srgbClr val="0070C0"/>
                </a:solidFill>
              </a:rPr>
            </a:br>
            <a:r>
              <a:rPr lang="zh-TW" altLang="en-US" sz="2400" b="1" dirty="0" smtClean="0">
                <a:solidFill>
                  <a:srgbClr val="0070C0"/>
                </a:solidFill>
              </a:rPr>
              <a:t>語料庫總文本數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直線圖說文字 2 10"/>
          <p:cNvSpPr/>
          <p:nvPr/>
        </p:nvSpPr>
        <p:spPr>
          <a:xfrm>
            <a:off x="3707904" y="5085184"/>
            <a:ext cx="2808312" cy="555520"/>
          </a:xfrm>
          <a:prstGeom prst="borderCallout2">
            <a:avLst>
              <a:gd name="adj1" fmla="val 18750"/>
              <a:gd name="adj2" fmla="val -4751"/>
              <a:gd name="adj3" fmla="val 18750"/>
              <a:gd name="adj4" fmla="val -16667"/>
              <a:gd name="adj5" fmla="val -497352"/>
              <a:gd name="adj6" fmla="val -1130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每百萬詞頻率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07504" y="1672892"/>
            <a:ext cx="8855848" cy="96402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6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詞頻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每百萬詞頻率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何謂「每百萬</a:t>
            </a:r>
            <a:r>
              <a:rPr lang="zh-TW" altLang="en-US" dirty="0"/>
              <a:t>詞</a:t>
            </a:r>
            <a:r>
              <a:rPr lang="zh-TW" altLang="en-US" dirty="0" smtClean="0"/>
              <a:t>頻率」？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隨機抽 </a:t>
            </a:r>
            <a:r>
              <a:rPr lang="en-US" altLang="zh-TW" dirty="0" smtClean="0"/>
              <a:t>1 </a:t>
            </a:r>
            <a:r>
              <a:rPr lang="zh-TW" altLang="en-US" dirty="0" smtClean="0"/>
              <a:t>百萬個詞，「觀察」會被抽到 </a:t>
            </a:r>
            <a:r>
              <a:rPr lang="en-US" altLang="zh-TW" dirty="0" smtClean="0"/>
              <a:t>133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計算公式：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詞頻</a:t>
            </a:r>
            <a:r>
              <a:rPr lang="en-US" altLang="zh-TW" dirty="0" smtClean="0"/>
              <a:t>/</a:t>
            </a:r>
            <a:r>
              <a:rPr lang="zh-TW" altLang="en-US" dirty="0" smtClean="0"/>
              <a:t>語料庫總詞頻</a:t>
            </a:r>
            <a:r>
              <a:rPr lang="en-US" altLang="zh-TW" dirty="0" smtClean="0"/>
              <a:t>x1,000,000</a:t>
            </a:r>
          </a:p>
          <a:p>
            <a:pPr lvl="2"/>
            <a:r>
              <a:rPr lang="zh-TW" altLang="en-US" dirty="0" smtClean="0"/>
              <a:t>例如：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「觀察」出現 </a:t>
            </a:r>
            <a:r>
              <a:rPr lang="en-US" altLang="zh-TW" dirty="0" smtClean="0"/>
              <a:t>1,500</a:t>
            </a:r>
          </a:p>
          <a:p>
            <a:pPr lvl="3"/>
            <a:r>
              <a:rPr lang="zh-TW" altLang="en-US" dirty="0" smtClean="0"/>
              <a:t>語料庫共 </a:t>
            </a:r>
            <a:r>
              <a:rPr lang="en-US" altLang="zh-TW" dirty="0" smtClean="0"/>
              <a:t>11,245,627</a:t>
            </a:r>
            <a:r>
              <a:rPr lang="zh-TW" altLang="en-US" dirty="0" smtClean="0"/>
              <a:t>詞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每百萬詞頻率</a:t>
            </a:r>
            <a:r>
              <a:rPr lang="en-US" altLang="zh-TW" dirty="0" smtClean="0"/>
              <a:t>= 1,500/11,245,627 * 1,000,000</a:t>
            </a:r>
          </a:p>
          <a:p>
            <a:r>
              <a:rPr lang="zh-TW" altLang="en-US" dirty="0"/>
              <a:t>「每百萬詞頻率</a:t>
            </a:r>
            <a:r>
              <a:rPr lang="zh-TW" altLang="en-US" dirty="0" smtClean="0"/>
              <a:t>」做什麼用？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「觀察」的出現頻率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平衡語料庫： </a:t>
            </a:r>
            <a:r>
              <a:rPr lang="en-US" altLang="zh-TW" dirty="0" smtClean="0"/>
              <a:t>1,500</a:t>
            </a:r>
          </a:p>
          <a:p>
            <a:pPr lvl="2"/>
            <a:r>
              <a:rPr lang="zh-TW" altLang="en-US" dirty="0" smtClean="0"/>
              <a:t>國教院書面語：</a:t>
            </a:r>
            <a:r>
              <a:rPr lang="en-US" altLang="zh-TW" dirty="0" smtClean="0"/>
              <a:t>38,969 </a:t>
            </a:r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語料庫大小無關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zh-TW" altLang="en-US" dirty="0" smtClean="0">
                <a:sym typeface="Wingdings" panose="05000000000000000000" pitchFamily="2" charset="2"/>
              </a:rPr>
              <a:t>只和語料庫性質有關</a:t>
            </a:r>
            <a:endParaRPr lang="en-US" altLang="zh-TW" dirty="0" smtClean="0"/>
          </a:p>
          <a:p>
            <a:pPr lvl="2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51952" y="475650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133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71368" y="5094452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135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en-US" altLang="zh-TW" b="1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詞頻 </a:t>
            </a:r>
            <a:r>
              <a:rPr lang="en-US" altLang="zh-TW" dirty="0"/>
              <a:t>vs. </a:t>
            </a:r>
            <a:r>
              <a:rPr lang="zh-TW" altLang="en-US" dirty="0"/>
              <a:t>每百萬詞頻率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「覺得」一詞在口語或書面語較常用呢？</a:t>
            </a:r>
            <a:endParaRPr lang="en-US" altLang="zh-TW" dirty="0" smtClean="0"/>
          </a:p>
          <a:p>
            <a:pPr lvl="1"/>
            <a:r>
              <a:rPr lang="zh-TW" altLang="en-US" dirty="0"/>
              <a:t>書面語： </a:t>
            </a:r>
            <a:r>
              <a:rPr lang="en-US" altLang="zh-TW" dirty="0" smtClean="0"/>
              <a:t>163,601</a:t>
            </a:r>
          </a:p>
          <a:p>
            <a:pPr lvl="1"/>
            <a:r>
              <a:rPr lang="zh-TW" altLang="en-US" dirty="0" smtClean="0"/>
              <a:t>口語：</a:t>
            </a:r>
            <a:r>
              <a:rPr lang="en-US" altLang="zh-TW" dirty="0" smtClean="0"/>
              <a:t>33,977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67944" y="2204864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b="1" dirty="0"/>
              <a:t>568.91</a:t>
            </a:r>
            <a:r>
              <a:rPr lang="en-US" altLang="zh-TW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93072" y="2706216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zh-TW" b="1" dirty="0"/>
              <a:t>2,902.18</a:t>
            </a:r>
            <a:r>
              <a:rPr lang="en-US" altLang="zh-TW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每百萬詞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03" y="575593"/>
            <a:ext cx="6688122" cy="61029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19672" y="908720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練習：下列的詞語較偏口語或書面語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就是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、然而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不錯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良好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先用語感判斷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再用語料庫驗證</a:t>
            </a:r>
          </a:p>
        </p:txBody>
      </p:sp>
    </p:spTree>
    <p:extLst>
      <p:ext uri="{BB962C8B-B14F-4D97-AF65-F5344CB8AC3E}">
        <p14:creationId xmlns:p14="http://schemas.microsoft.com/office/powerpoint/2010/main" val="32559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查詢結果</a:t>
            </a:r>
            <a:r>
              <a:rPr lang="zh-TW" altLang="en-US" dirty="0" smtClean="0"/>
              <a:t>的翻頁功能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6" y="1865368"/>
            <a:ext cx="86912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直線圖說文字 2 4"/>
          <p:cNvSpPr/>
          <p:nvPr/>
        </p:nvSpPr>
        <p:spPr>
          <a:xfrm>
            <a:off x="2843808" y="3701572"/>
            <a:ext cx="2736304" cy="1023572"/>
          </a:xfrm>
          <a:prstGeom prst="borderCallout2">
            <a:avLst>
              <a:gd name="adj1" fmla="val -19664"/>
              <a:gd name="adj2" fmla="val 51150"/>
              <a:gd name="adj3" fmla="val -36637"/>
              <a:gd name="adj4" fmla="val 56388"/>
              <a:gd name="adj5" fmla="val -52732"/>
              <a:gd name="adj6" fmla="val 618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本頁顯示</a:t>
            </a:r>
            <a:r>
              <a:rPr lang="en-US" altLang="zh-TW" sz="2400" dirty="0" smtClean="0">
                <a:solidFill>
                  <a:schemeClr val="tx1"/>
                </a:solidFill>
              </a:rPr>
              <a:t>1-50</a:t>
            </a:r>
            <a:r>
              <a:rPr lang="zh-TW" altLang="en-US" sz="2400" dirty="0" smtClean="0">
                <a:solidFill>
                  <a:schemeClr val="tx1"/>
                </a:solidFill>
              </a:rPr>
              <a:t>筆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每頁</a:t>
            </a:r>
            <a:r>
              <a:rPr lang="en-US" altLang="zh-TW" sz="2400" dirty="0" smtClean="0">
                <a:solidFill>
                  <a:schemeClr val="tx1"/>
                </a:solidFill>
              </a:rPr>
              <a:t>50</a:t>
            </a:r>
            <a:r>
              <a:rPr lang="zh-TW" altLang="en-US" sz="2400" dirty="0" smtClean="0">
                <a:solidFill>
                  <a:schemeClr val="tx1"/>
                </a:solidFill>
              </a:rPr>
              <a:t>筆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直線圖說文字 2 5"/>
          <p:cNvSpPr/>
          <p:nvPr/>
        </p:nvSpPr>
        <p:spPr>
          <a:xfrm>
            <a:off x="6516216" y="3768496"/>
            <a:ext cx="1944216" cy="956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0716"/>
              <a:gd name="adj6" fmla="val -339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共分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30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頁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</a:rPr>
              <a:t>目前在第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1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頁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755576" y="834808"/>
            <a:ext cx="1477928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9139"/>
              <a:gd name="adj6" fmla="val 105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翻上下頁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3239852" y="1004556"/>
            <a:ext cx="1944216" cy="956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1038"/>
              <a:gd name="adj6" fmla="val -259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目前在第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1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頁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</a:rPr>
              <a:t>可直接跳頁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直線圖說文字 2 9"/>
          <p:cNvSpPr/>
          <p:nvPr/>
        </p:nvSpPr>
        <p:spPr>
          <a:xfrm>
            <a:off x="6156176" y="1004556"/>
            <a:ext cx="1944216" cy="7682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843"/>
              <a:gd name="adj6" fmla="val -226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隨機排序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直線圖說文字 2 10"/>
          <p:cNvSpPr/>
          <p:nvPr/>
        </p:nvSpPr>
        <p:spPr>
          <a:xfrm>
            <a:off x="6996232" y="2791224"/>
            <a:ext cx="1944216" cy="76826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163"/>
              <a:gd name="adj6" fmla="val -1417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再處理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07504" y="2060848"/>
            <a:ext cx="8855848" cy="111450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7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查詢結果的 </a:t>
            </a:r>
            <a:r>
              <a:rPr lang="en-US" altLang="zh-TW" dirty="0" smtClean="0"/>
              <a:t>KWIC </a:t>
            </a:r>
            <a:r>
              <a:rPr lang="zh-TW" altLang="en-US" dirty="0" smtClean="0"/>
              <a:t>呈現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6" y="1865368"/>
            <a:ext cx="869129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直線圖說文字 2 4"/>
          <p:cNvSpPr/>
          <p:nvPr/>
        </p:nvSpPr>
        <p:spPr>
          <a:xfrm>
            <a:off x="4716016" y="1772816"/>
            <a:ext cx="1944216" cy="581188"/>
          </a:xfrm>
          <a:prstGeom prst="borderCallout2">
            <a:avLst>
              <a:gd name="adj1" fmla="val 98085"/>
              <a:gd name="adj2" fmla="val 36347"/>
              <a:gd name="adj3" fmla="val 126760"/>
              <a:gd name="adj4" fmla="val 33657"/>
              <a:gd name="adj5" fmla="val 237089"/>
              <a:gd name="adj6" fmla="val 347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關鍵詞置中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直線圖說文字 2 5"/>
          <p:cNvSpPr/>
          <p:nvPr/>
        </p:nvSpPr>
        <p:spPr>
          <a:xfrm>
            <a:off x="1979712" y="1772816"/>
            <a:ext cx="1944216" cy="581188"/>
          </a:xfrm>
          <a:prstGeom prst="borderCallout2">
            <a:avLst>
              <a:gd name="adj1" fmla="val 98085"/>
              <a:gd name="adj2" fmla="val 36347"/>
              <a:gd name="adj3" fmla="val 126760"/>
              <a:gd name="adj4" fmla="val 33657"/>
              <a:gd name="adj5" fmla="val 249676"/>
              <a:gd name="adj6" fmla="val 1085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關鍵詞前文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7048864" y="1772816"/>
            <a:ext cx="1944216" cy="581188"/>
          </a:xfrm>
          <a:prstGeom prst="borderCallout2">
            <a:avLst>
              <a:gd name="adj1" fmla="val 98085"/>
              <a:gd name="adj2" fmla="val 36347"/>
              <a:gd name="adj3" fmla="val 126760"/>
              <a:gd name="adj4" fmla="val 33657"/>
              <a:gd name="adj5" fmla="val 257543"/>
              <a:gd name="adj6" fmla="val -202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關鍵詞後文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187896" y="2050098"/>
            <a:ext cx="855712" cy="581188"/>
          </a:xfrm>
          <a:prstGeom prst="borderCallout2">
            <a:avLst>
              <a:gd name="adj1" fmla="val 98085"/>
              <a:gd name="adj2" fmla="val 36347"/>
              <a:gd name="adj3" fmla="val 126760"/>
              <a:gd name="adj4" fmla="val 33657"/>
              <a:gd name="adj5" fmla="val 200903"/>
              <a:gd name="adj6" fmla="val 273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序號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>
            <a:off x="1619672" y="5545720"/>
            <a:ext cx="1512168" cy="581188"/>
          </a:xfrm>
          <a:prstGeom prst="borderCallout2">
            <a:avLst>
              <a:gd name="adj1" fmla="val -4181"/>
              <a:gd name="adj2" fmla="val 34210"/>
              <a:gd name="adj3" fmla="val -33720"/>
              <a:gd name="adj4" fmla="val 35794"/>
              <a:gd name="adj5" fmla="val -360776"/>
              <a:gd name="adj6" fmla="val -315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0070C0"/>
                </a:solidFill>
              </a:rPr>
              <a:t>文本編號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華語文語料庫應用系統整合入口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http://coct.naer.edu.tw</a:t>
            </a:r>
            <a:r>
              <a:rPr lang="en-US" altLang="zh-TW" dirty="0" smtClean="0"/>
              <a:t>/</a:t>
            </a:r>
          </a:p>
          <a:p>
            <a:r>
              <a:rPr lang="zh-TW" altLang="en-US" dirty="0"/>
              <a:t>國教院分詞系統</a:t>
            </a:r>
          </a:p>
          <a:p>
            <a:r>
              <a:rPr lang="zh-TW" altLang="en-US" dirty="0"/>
              <a:t>國教院索引典系統</a:t>
            </a:r>
          </a:p>
          <a:p>
            <a:r>
              <a:rPr lang="zh-TW" altLang="en-US" dirty="0"/>
              <a:t>華英雙語索引典系統</a:t>
            </a:r>
          </a:p>
          <a:p>
            <a:r>
              <a:rPr lang="zh-TW" altLang="en-US" dirty="0"/>
              <a:t>語義場關聯詞查詢系統</a:t>
            </a:r>
          </a:p>
          <a:p>
            <a:r>
              <a:rPr lang="zh-TW" altLang="en-US" dirty="0"/>
              <a:t>例句編輯輔助系統</a:t>
            </a:r>
          </a:p>
          <a:p>
            <a:r>
              <a:rPr lang="zh-TW" altLang="en-US" dirty="0"/>
              <a:t>語料庫覆蓋率統計系統</a:t>
            </a:r>
          </a:p>
          <a:p>
            <a:r>
              <a:rPr lang="zh-TW" altLang="en-US" dirty="0"/>
              <a:t>華語中介語索引典系統</a:t>
            </a:r>
          </a:p>
          <a:p>
            <a:r>
              <a:rPr lang="zh-TW" altLang="en-US" dirty="0"/>
              <a:t>作文錯別字自動批改系統</a:t>
            </a:r>
            <a:r>
              <a:rPr lang="en-US" altLang="zh-TW" dirty="0"/>
              <a:t>(</a:t>
            </a:r>
            <a:r>
              <a:rPr lang="zh-TW" altLang="en-US" dirty="0"/>
              <a:t>實驗性系統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漢字分級標準檢索系統</a:t>
            </a:r>
          </a:p>
          <a:p>
            <a:r>
              <a:rPr lang="zh-TW" altLang="en-US" dirty="0"/>
              <a:t>詞語分級標準檢索系統</a:t>
            </a:r>
          </a:p>
          <a:p>
            <a:r>
              <a:rPr lang="zh-TW" altLang="en-US" dirty="0"/>
              <a:t>語法點分級標準檢索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93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查詢之隨機排序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預設以</a:t>
            </a:r>
            <a:r>
              <a:rPr lang="zh-TW" altLang="en-US" b="1" dirty="0" smtClean="0"/>
              <a:t>文本建置之順序</a:t>
            </a:r>
            <a:r>
              <a:rPr lang="zh-TW" altLang="en-US" dirty="0" smtClean="0"/>
              <a:t>呈現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文本之順序不是「隨機」的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例如：前面都是「報紙」類的文本</a:t>
            </a:r>
            <a:endParaRPr lang="en-US" altLang="zh-TW" dirty="0" smtClean="0"/>
          </a:p>
          <a:p>
            <a:r>
              <a:rPr lang="zh-TW" altLang="en-US" dirty="0" smtClean="0"/>
              <a:t>隨機排序讓查詢結果「隨機」呈現</a:t>
            </a:r>
            <a:endParaRPr lang="en-US" altLang="zh-TW" dirty="0" smtClean="0"/>
          </a:p>
          <a:p>
            <a:pPr lvl="1"/>
            <a:r>
              <a:rPr lang="zh-TW" altLang="en-US" dirty="0"/>
              <a:t>可以觀察到</a:t>
            </a:r>
            <a:r>
              <a:rPr lang="zh-TW" altLang="en-US" b="1" dirty="0"/>
              <a:t>不同的前後文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可以觀察到</a:t>
            </a:r>
            <a:r>
              <a:rPr lang="zh-TW" altLang="en-US" b="1" dirty="0" smtClean="0"/>
              <a:t>不同類型的文本</a:t>
            </a:r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37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查詢之再處理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Thin</a:t>
            </a:r>
            <a:r>
              <a:rPr lang="zh-TW" altLang="en-US" dirty="0" smtClean="0"/>
              <a:t>：語料隨</a:t>
            </a:r>
            <a:r>
              <a:rPr lang="zh-TW" altLang="en-US" dirty="0"/>
              <a:t>機</a:t>
            </a:r>
            <a:r>
              <a:rPr lang="zh-TW" altLang="en-US" dirty="0" smtClean="0"/>
              <a:t>取樣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Frequency breakdown</a:t>
            </a:r>
            <a:r>
              <a:rPr lang="zh-TW" altLang="en-US" dirty="0" smtClean="0"/>
              <a:t>：詞頻彙整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Distribution</a:t>
            </a:r>
            <a:r>
              <a:rPr lang="zh-TW" altLang="en-US" dirty="0" smtClean="0"/>
              <a:t>：詞彙分布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Sort</a:t>
            </a:r>
            <a:r>
              <a:rPr lang="zh-TW" altLang="en-US" dirty="0" smtClean="0"/>
              <a:t>：按前文或後文排序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Collocations</a:t>
            </a:r>
            <a:r>
              <a:rPr lang="zh-TW" altLang="en-US" dirty="0"/>
              <a:t> ：</a:t>
            </a:r>
            <a:r>
              <a:rPr lang="en-US" altLang="zh-TW" dirty="0" smtClean="0"/>
              <a:t> </a:t>
            </a:r>
            <a:r>
              <a:rPr lang="zh-TW" altLang="en-US" dirty="0" smtClean="0"/>
              <a:t>配搭詞統計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Download</a:t>
            </a:r>
            <a:r>
              <a:rPr lang="zh-TW" altLang="en-US" dirty="0"/>
              <a:t> ：</a:t>
            </a:r>
            <a:r>
              <a:rPr lang="zh-TW" altLang="en-US" dirty="0" smtClean="0"/>
              <a:t>下載查詢結果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err="1" smtClean="0"/>
              <a:t>Categorise</a:t>
            </a:r>
            <a:r>
              <a:rPr lang="zh-TW" altLang="en-US" dirty="0" smtClean="0"/>
              <a:t> ：樣本分類標記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00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一、隨機取樣</a:t>
            </a:r>
            <a:r>
              <a:rPr lang="en-US" altLang="zh-TW" b="1" dirty="0" smtClean="0"/>
              <a:t>(Thin)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為什麼需要隨機取樣？</a:t>
            </a:r>
            <a:r>
              <a:rPr lang="zh-TW" altLang="en-US" b="1" dirty="0" smtClean="0">
                <a:solidFill>
                  <a:srgbClr val="0070C0"/>
                </a:solidFill>
              </a:rPr>
              <a:t>例句太多了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dirty="0" smtClean="0"/>
              <a:t>詞典編輯「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」的語義：</a:t>
            </a:r>
            <a:endParaRPr lang="en-US" altLang="zh-TW" dirty="0" smtClean="0"/>
          </a:p>
          <a:p>
            <a:pPr marL="1143000" lvl="2" indent="-457200">
              <a:buFont typeface="+mj-lt"/>
              <a:buAutoNum type="arabicPeriod"/>
            </a:pPr>
            <a:r>
              <a:rPr lang="zh-TW" altLang="en-US" dirty="0"/>
              <a:t>拿起</a:t>
            </a:r>
            <a:r>
              <a:rPr lang="zh-TW" altLang="en-US" dirty="0" smtClean="0"/>
              <a:t>物體：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筆、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單刀</a:t>
            </a:r>
            <a:endParaRPr lang="en-US" altLang="zh-TW" dirty="0" smtClean="0"/>
          </a:p>
          <a:p>
            <a:pPr marL="1143000" lvl="2" indent="-457200">
              <a:buFont typeface="+mj-lt"/>
              <a:buAutoNum type="arabicPeriod"/>
            </a:pPr>
            <a:r>
              <a:rPr lang="zh-TW" altLang="en-US" dirty="0"/>
              <a:t>談及論到：</a:t>
            </a:r>
            <a:r>
              <a:rPr lang="zh-TW" altLang="en-US" b="1" dirty="0">
                <a:solidFill>
                  <a:srgbClr val="0070C0"/>
                </a:solidFill>
              </a:rPr>
              <a:t>提起</a:t>
            </a:r>
            <a:r>
              <a:rPr lang="zh-TW" altLang="en-US" dirty="0"/>
              <a:t>這件事就令人生氣。</a:t>
            </a:r>
            <a:endParaRPr lang="en-US" altLang="zh-TW" dirty="0" smtClean="0"/>
          </a:p>
          <a:p>
            <a:pPr marL="1143000" lvl="2" indent="-457200">
              <a:buFont typeface="+mj-lt"/>
              <a:buAutoNum type="arabicPeriod"/>
            </a:pPr>
            <a:r>
              <a:rPr lang="zh-TW" altLang="en-US" dirty="0"/>
              <a:t>振作</a:t>
            </a:r>
            <a:r>
              <a:rPr lang="zh-TW" altLang="en-US" dirty="0" smtClean="0"/>
              <a:t>：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勇氣、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精神</a:t>
            </a:r>
            <a:endParaRPr lang="en-US" altLang="zh-TW" dirty="0" smtClean="0"/>
          </a:p>
          <a:p>
            <a:pPr marL="1143000" lvl="2" indent="-457200">
              <a:buFont typeface="+mj-lt"/>
              <a:buAutoNum type="arabicPeriod"/>
            </a:pPr>
            <a:r>
              <a:rPr lang="zh-TW" altLang="en-US" dirty="0" smtClean="0"/>
              <a:t>提出：</a:t>
            </a:r>
            <a:r>
              <a:rPr lang="zh-TW" altLang="en-US" b="1" dirty="0" smtClean="0">
                <a:solidFill>
                  <a:srgbClr val="0070C0"/>
                </a:solidFill>
              </a:rPr>
              <a:t>提起</a:t>
            </a:r>
            <a:r>
              <a:rPr lang="zh-TW" altLang="en-US" dirty="0" smtClean="0"/>
              <a:t>上訴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哪個</a:t>
            </a:r>
            <a:r>
              <a:rPr lang="zh-TW" altLang="en-US" dirty="0"/>
              <a:t>語義</a:t>
            </a:r>
            <a:r>
              <a:rPr lang="zh-TW" altLang="en-US" dirty="0" smtClean="0"/>
              <a:t>較常用？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但「提起」共出現 </a:t>
            </a:r>
            <a:r>
              <a:rPr lang="en-US" altLang="zh-TW" dirty="0" smtClean="0"/>
              <a:t>7,914 </a:t>
            </a:r>
            <a:r>
              <a:rPr lang="zh-TW" altLang="en-US" dirty="0" smtClean="0"/>
              <a:t>次，標記要花很多時間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透過隨機抽樣與推論，可以節省很多時間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抽樣多少筆才夠呢？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精確的推論：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1111 </a:t>
            </a:r>
            <a:r>
              <a:rPr lang="zh-TW" altLang="en-US" dirty="0" smtClean="0"/>
              <a:t>筆，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信心水準</a:t>
            </a:r>
            <a:r>
              <a:rPr lang="en-US" altLang="zh-TW" dirty="0"/>
              <a:t>95% </a:t>
            </a:r>
            <a:r>
              <a:rPr lang="zh-TW" altLang="en-US" dirty="0" smtClean="0"/>
              <a:t>，信賴區間誤差</a:t>
            </a:r>
            <a:r>
              <a:rPr lang="en-US" altLang="zh-TW" dirty="0" smtClean="0"/>
              <a:t>3</a:t>
            </a:r>
            <a:r>
              <a:rPr lang="en-US" altLang="zh-TW" dirty="0"/>
              <a:t>% </a:t>
            </a:r>
            <a:r>
              <a:rPr lang="zh-TW" altLang="en-US" dirty="0"/>
              <a:t>以下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粗估：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看得出明顯差異即可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3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二、</a:t>
            </a:r>
            <a:r>
              <a:rPr lang="zh-TW" altLang="en-US" b="1" dirty="0"/>
              <a:t>詞頻彙</a:t>
            </a:r>
            <a:r>
              <a:rPr lang="zh-TW" altLang="en-US" b="1" dirty="0" smtClean="0"/>
              <a:t>整</a:t>
            </a:r>
            <a:r>
              <a:rPr lang="en-US" altLang="zh-TW" b="1" dirty="0" smtClean="0"/>
              <a:t>(Frequency breakdown)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應用一、彙整「了」的詞性分布</a:t>
            </a:r>
            <a:endParaRPr lang="zh-TW" alt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62914"/>
            <a:ext cx="765191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331640" y="2132856"/>
            <a:ext cx="5616624" cy="396044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99792" y="2708920"/>
            <a:ext cx="241123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Di </a:t>
            </a:r>
            <a:r>
              <a:rPr lang="zh-TW" altLang="en-US" dirty="0" smtClean="0"/>
              <a:t>：標誌副詞</a:t>
            </a:r>
            <a:r>
              <a:rPr lang="en-US" altLang="zh-TW" dirty="0" smtClean="0"/>
              <a:t>(</a:t>
            </a:r>
            <a:r>
              <a:rPr lang="zh-TW" altLang="en-US" dirty="0" smtClean="0"/>
              <a:t>完成貌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T  </a:t>
            </a:r>
            <a:r>
              <a:rPr lang="zh-TW" altLang="en-US" dirty="0" smtClean="0"/>
              <a:t>：語助詞 </a:t>
            </a:r>
            <a:r>
              <a:rPr lang="en-US" altLang="zh-TW" dirty="0" smtClean="0"/>
              <a:t>(</a:t>
            </a:r>
            <a:r>
              <a:rPr lang="zh-TW" altLang="en-US" dirty="0" smtClean="0"/>
              <a:t>語氣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VJ </a:t>
            </a:r>
            <a:r>
              <a:rPr lang="zh-TW" altLang="en-US" dirty="0" smtClean="0"/>
              <a:t>：狀態及物動詞 </a:t>
            </a:r>
            <a:endParaRPr lang="en-US" altLang="zh-TW" dirty="0" smtClean="0"/>
          </a:p>
          <a:p>
            <a:r>
              <a:rPr lang="en-US" altLang="zh-TW" dirty="0" smtClean="0"/>
              <a:t>VC</a:t>
            </a:r>
            <a:r>
              <a:rPr lang="zh-TW" altLang="en-US" dirty="0" smtClean="0"/>
              <a:t>：</a:t>
            </a:r>
            <a:r>
              <a:rPr lang="zh-TW" altLang="en-US" dirty="0" smtClean="0"/>
              <a:t>動作</a:t>
            </a:r>
            <a:r>
              <a:rPr lang="zh-TW" altLang="en-US" dirty="0"/>
              <a:t>及物</a:t>
            </a:r>
            <a:r>
              <a:rPr lang="zh-TW" altLang="en-US" dirty="0" smtClean="0"/>
              <a:t>動詞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79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7" y="1124744"/>
            <a:ext cx="8208912" cy="551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Corpus Info</a:t>
            </a:r>
            <a:endParaRPr lang="zh-TW" alt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56679"/>
            <a:ext cx="3784794" cy="2736304"/>
          </a:xfrm>
          <a:prstGeom prst="rect">
            <a:avLst/>
          </a:prstGeom>
          <a:noFill/>
          <a:ln>
            <a:noFill/>
          </a:ln>
          <a:effectLst>
            <a:outerShdw blurRad="444500" dist="38100" dir="5400000" sx="110000" sy="11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 rot="18809847">
            <a:off x="1908404" y="4201553"/>
            <a:ext cx="2681752" cy="360040"/>
          </a:xfrm>
          <a:prstGeom prst="rightArrow">
            <a:avLst>
              <a:gd name="adj1" fmla="val 50000"/>
              <a:gd name="adj2" fmla="val 576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20678765">
            <a:off x="2344458" y="5911700"/>
            <a:ext cx="2311089" cy="360040"/>
          </a:xfrm>
          <a:prstGeom prst="rightArrow">
            <a:avLst>
              <a:gd name="adj1" fmla="val 50000"/>
              <a:gd name="adj2" fmla="val 5761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0" y="4557168"/>
            <a:ext cx="2699792" cy="230425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59"/>
            <a:ext cx="4856761" cy="2016224"/>
          </a:xfrm>
          <a:prstGeom prst="rect">
            <a:avLst/>
          </a:prstGeom>
          <a:noFill/>
          <a:ln>
            <a:noFill/>
          </a:ln>
          <a:effectLst>
            <a:outerShdw blurRad="368300" dist="38100" dir="5400000" sx="109000" sy="109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8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03" y="575593"/>
            <a:ext cx="6688122" cy="61029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19672" y="908720"/>
            <a:ext cx="58326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：觀察下列詞的詞性分布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著、過、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完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先用語感判斷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再用語料庫驗證</a:t>
            </a:r>
          </a:p>
        </p:txBody>
      </p:sp>
    </p:spTree>
    <p:extLst>
      <p:ext uri="{BB962C8B-B14F-4D97-AF65-F5344CB8AC3E}">
        <p14:creationId xmlns:p14="http://schemas.microsoft.com/office/powerpoint/2010/main" val="7705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Token vs. Type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例如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葡萄 不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吐 葡萄皮 不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吃 葡萄 倒 吐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葡萄皮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共</a:t>
            </a:r>
            <a:r>
              <a:rPr lang="zh-TW" altLang="en-US" dirty="0"/>
              <a:t>有</a:t>
            </a:r>
            <a:r>
              <a:rPr lang="en-US" altLang="zh-TW" dirty="0" smtClean="0"/>
              <a:t>11 </a:t>
            </a:r>
            <a:r>
              <a:rPr lang="zh-TW" altLang="en-US" dirty="0" smtClean="0"/>
              <a:t>個詞 </a:t>
            </a:r>
            <a:r>
              <a:rPr lang="en-US" altLang="zh-TW" dirty="0" smtClean="0"/>
              <a:t>(tokens)</a:t>
            </a:r>
          </a:p>
          <a:p>
            <a:pPr lvl="1"/>
            <a:r>
              <a:rPr lang="zh-TW" altLang="en-US" dirty="0" smtClean="0"/>
              <a:t>共使用 </a:t>
            </a:r>
            <a:r>
              <a:rPr lang="en-US" altLang="zh-TW" dirty="0" smtClean="0"/>
              <a:t>6 </a:t>
            </a:r>
            <a:r>
              <a:rPr lang="zh-TW" altLang="en-US" dirty="0" smtClean="0"/>
              <a:t>個不同詞形</a:t>
            </a:r>
            <a:r>
              <a:rPr lang="en-US" altLang="zh-TW" dirty="0"/>
              <a:t> </a:t>
            </a:r>
            <a:r>
              <a:rPr lang="en-US" altLang="zh-TW" dirty="0" smtClean="0"/>
              <a:t>(types)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葡萄</a:t>
            </a:r>
            <a:r>
              <a:rPr lang="en-US" altLang="zh-TW" dirty="0" smtClean="0"/>
              <a:t>: 2</a:t>
            </a: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葡萄皮</a:t>
            </a:r>
            <a:r>
              <a:rPr lang="en-US" altLang="zh-TW" dirty="0"/>
              <a:t>: </a:t>
            </a:r>
            <a:r>
              <a:rPr lang="en-US" altLang="zh-TW" dirty="0" smtClean="0"/>
              <a:t>2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en-US" altLang="zh-TW" dirty="0" smtClean="0"/>
              <a:t>: 2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en-US" altLang="zh-TW" dirty="0" smtClean="0"/>
              <a:t>: 2 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吐</a:t>
            </a:r>
            <a:r>
              <a:rPr lang="en-US" altLang="zh-TW" dirty="0" smtClean="0"/>
              <a:t>: 2 </a:t>
            </a: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倒</a:t>
            </a:r>
            <a:r>
              <a:rPr lang="en-US" altLang="zh-TW" dirty="0" smtClean="0"/>
              <a:t>: 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93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應用二：觀察前後詞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7912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843808" y="2708920"/>
            <a:ext cx="1080120" cy="8640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882952" y="3861048"/>
            <a:ext cx="1080120" cy="26642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應用二：觀察前後詞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6578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059832" y="2708920"/>
            <a:ext cx="1080120" cy="8640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123728" y="3915222"/>
            <a:ext cx="1080120" cy="26642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9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75656" y="1700808"/>
            <a:ext cx="7123113" cy="1673225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</a:rPr>
              <a:t>壹、語料庫查詢系統簡介</a:t>
            </a:r>
          </a:p>
        </p:txBody>
      </p:sp>
    </p:spTree>
    <p:extLst>
      <p:ext uri="{BB962C8B-B14F-4D97-AF65-F5344CB8AC3E}">
        <p14:creationId xmlns:p14="http://schemas.microsoft.com/office/powerpoint/2010/main" val="32624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應用三：比較常用度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72107" cy="41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021904" y="1667672"/>
            <a:ext cx="1821904" cy="8640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直線圖說文字 2 3"/>
          <p:cNvSpPr/>
          <p:nvPr/>
        </p:nvSpPr>
        <p:spPr>
          <a:xfrm>
            <a:off x="3707904" y="1268760"/>
            <a:ext cx="3744416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0799"/>
              <a:gd name="adj6" fmla="val -471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（</a:t>
            </a:r>
            <a:r>
              <a:rPr lang="en-US" altLang="zh-TW" dirty="0" smtClean="0">
                <a:solidFill>
                  <a:schemeClr val="tx1"/>
                </a:solidFill>
              </a:rPr>
              <a:t>A|B</a:t>
            </a:r>
            <a:r>
              <a:rPr lang="zh-TW" altLang="en-US" dirty="0" smtClean="0">
                <a:solidFill>
                  <a:schemeClr val="tx1"/>
                </a:solidFill>
              </a:rPr>
              <a:t>） 表示 </a:t>
            </a:r>
            <a:r>
              <a:rPr lang="en-US" altLang="zh-TW" dirty="0" smtClean="0">
                <a:solidFill>
                  <a:schemeClr val="tx1"/>
                </a:solidFill>
              </a:rPr>
              <a:t>A </a:t>
            </a:r>
            <a:r>
              <a:rPr lang="zh-TW" altLang="en-US" dirty="0" smtClean="0">
                <a:solidFill>
                  <a:schemeClr val="tx1"/>
                </a:solidFill>
              </a:rPr>
              <a:t>或 </a:t>
            </a:r>
            <a:r>
              <a:rPr lang="en-US" altLang="zh-TW" dirty="0" smtClean="0">
                <a:solidFill>
                  <a:schemeClr val="tx1"/>
                </a:solidFill>
              </a:rPr>
              <a:t>B </a:t>
            </a:r>
            <a:r>
              <a:rPr lang="zh-TW" altLang="en-US" dirty="0" smtClean="0">
                <a:solidFill>
                  <a:schemeClr val="tx1"/>
                </a:solidFill>
              </a:rPr>
              <a:t>的意思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意即找出包含 </a:t>
            </a:r>
            <a:r>
              <a:rPr lang="en-US" altLang="zh-TW" dirty="0" smtClean="0">
                <a:solidFill>
                  <a:schemeClr val="tx1"/>
                </a:solidFill>
              </a:rPr>
              <a:t>A </a:t>
            </a:r>
            <a:r>
              <a:rPr lang="zh-TW" altLang="en-US" dirty="0" smtClean="0">
                <a:solidFill>
                  <a:schemeClr val="tx1"/>
                </a:solidFill>
              </a:rPr>
              <a:t>或 </a:t>
            </a:r>
            <a:r>
              <a:rPr lang="en-US" altLang="zh-TW" dirty="0" smtClean="0">
                <a:solidFill>
                  <a:schemeClr val="tx1"/>
                </a:solidFill>
              </a:rPr>
              <a:t>B </a:t>
            </a:r>
            <a:r>
              <a:rPr lang="zh-TW" altLang="en-US" dirty="0" smtClean="0">
                <a:solidFill>
                  <a:schemeClr val="tx1"/>
                </a:solidFill>
              </a:rPr>
              <a:t>的句子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自行車</a:t>
            </a:r>
            <a:r>
              <a:rPr lang="en-US" altLang="zh-TW" dirty="0"/>
              <a:t>|</a:t>
            </a:r>
            <a:r>
              <a:rPr lang="zh-TW" altLang="en-US" dirty="0"/>
              <a:t>腳踏車</a:t>
            </a:r>
            <a:r>
              <a:rPr lang="en-US" altLang="zh-TW" dirty="0" smtClean="0"/>
              <a:t>) </a:t>
            </a:r>
            <a:r>
              <a:rPr lang="zh-TW" altLang="en-US" dirty="0" smtClean="0"/>
              <a:t>查詢結果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962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995936" y="1628800"/>
            <a:ext cx="1080120" cy="481965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3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</a:t>
            </a:r>
            <a:r>
              <a:rPr lang="zh-TW" altLang="en-US" dirty="0"/>
              <a:t>頻彙</a:t>
            </a:r>
            <a:r>
              <a:rPr lang="zh-TW" altLang="en-US" dirty="0" smtClean="0"/>
              <a:t>整：常用度比例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60978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403648" y="4869160"/>
            <a:ext cx="6889708" cy="86409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1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03" y="575593"/>
            <a:ext cx="6688122" cy="61029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19672" y="908720"/>
            <a:ext cx="58326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：比較下列詞語的頻率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廁所、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洗手間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盥洗室、化妝室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04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</a:t>
            </a:r>
            <a:r>
              <a:rPr lang="zh-TW" altLang="en-US" dirty="0"/>
              <a:t>詞頻</a:t>
            </a:r>
            <a:r>
              <a:rPr lang="zh-TW" altLang="en-US" dirty="0" smtClean="0"/>
              <a:t>分布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Distrubition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以「吃驚」為例</a:t>
            </a:r>
            <a:endParaRPr lang="zh-TW" alt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12" y="2564904"/>
            <a:ext cx="18954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08" y="2612529"/>
            <a:ext cx="685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13" y="1597562"/>
            <a:ext cx="9525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78512"/>
            <a:ext cx="19526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1162508" y="3573016"/>
            <a:ext cx="2833428" cy="432048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932040" y="3727739"/>
            <a:ext cx="3577340" cy="432048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4932040" y="5229200"/>
            <a:ext cx="3577340" cy="432048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四、排序（</a:t>
            </a:r>
            <a:r>
              <a:rPr lang="en-US" altLang="zh-TW" dirty="0" smtClean="0"/>
              <a:t>Sort</a:t>
            </a:r>
            <a:r>
              <a:rPr lang="zh-TW" altLang="en-US" dirty="0" smtClean="0"/>
              <a:t>）：右排序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排序為了方便觀察前後文</a:t>
            </a:r>
            <a:endParaRPr lang="zh-TW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0" y="2276872"/>
            <a:ext cx="799768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5148064" y="3140968"/>
            <a:ext cx="432048" cy="3168352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6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排序</a:t>
            </a:r>
            <a:r>
              <a:rPr lang="en-US" altLang="zh-TW" dirty="0" smtClean="0"/>
              <a:t>(Sort)</a:t>
            </a:r>
            <a:r>
              <a:rPr lang="zh-TW" altLang="en-US" dirty="0" smtClean="0"/>
              <a:t> ：左排序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628800"/>
            <a:ext cx="6296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563888" y="2348880"/>
            <a:ext cx="576064" cy="720080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563888" y="3713648"/>
            <a:ext cx="576064" cy="2379648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1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五、配搭</a:t>
            </a:r>
            <a:r>
              <a:rPr lang="zh-TW" altLang="en-US" dirty="0"/>
              <a:t>詞</a:t>
            </a:r>
            <a:r>
              <a:rPr lang="zh-TW" altLang="en-US" dirty="0" smtClean="0"/>
              <a:t>統計</a:t>
            </a:r>
            <a:r>
              <a:rPr lang="en-US" altLang="zh-TW" dirty="0" smtClean="0"/>
              <a:t>(Collocations)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搭配（</a:t>
            </a:r>
            <a:r>
              <a:rPr lang="en-US" altLang="zh-TW" dirty="0"/>
              <a:t>collocation</a:t>
            </a:r>
            <a:r>
              <a:rPr lang="zh-TW" altLang="en-US" dirty="0" smtClean="0"/>
              <a:t>）意</a:t>
            </a:r>
            <a:r>
              <a:rPr lang="zh-TW" altLang="en-US" dirty="0"/>
              <a:t>指兩個語言單位的組合，如兩個單詞組成詞組，</a:t>
            </a:r>
            <a:r>
              <a:rPr lang="zh-TW" altLang="en-US" dirty="0" smtClean="0"/>
              <a:t>因此</a:t>
            </a:r>
            <a:r>
              <a:rPr lang="zh-TW" altLang="en-US" dirty="0"/>
              <a:t>有學者將「搭配」定義為詞與詞之間最常一起使用的</a:t>
            </a:r>
            <a:r>
              <a:rPr lang="zh-TW" altLang="en-US" dirty="0" smtClean="0"/>
              <a:t>模式。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陳浩然</a:t>
            </a:r>
            <a:r>
              <a:rPr lang="en-US" altLang="zh-TW" dirty="0" smtClean="0"/>
              <a:t>, 2017)</a:t>
            </a:r>
          </a:p>
          <a:p>
            <a:r>
              <a:rPr lang="zh-TW" altLang="en-US" dirty="0"/>
              <a:t>二語學習者常單獨學習詞彙，缺乏搭配的能力。</a:t>
            </a:r>
            <a:r>
              <a:rPr lang="en-US" altLang="zh-TW" dirty="0"/>
              <a:t>(</a:t>
            </a:r>
            <a:r>
              <a:rPr lang="en-US" altLang="zh-TW" dirty="0" err="1"/>
              <a:t>Farghal</a:t>
            </a:r>
            <a:r>
              <a:rPr lang="en-US" altLang="zh-TW" dirty="0"/>
              <a:t> and Obiedat,1995)</a:t>
            </a:r>
            <a:endParaRPr lang="en-US" altLang="zh-TW" dirty="0" smtClean="0"/>
          </a:p>
          <a:p>
            <a:r>
              <a:rPr lang="zh-TW" altLang="en-US" dirty="0"/>
              <a:t> 搭配</a:t>
            </a:r>
            <a:r>
              <a:rPr lang="zh-TW" altLang="en-US" dirty="0" smtClean="0"/>
              <a:t>詞被</a:t>
            </a:r>
            <a:r>
              <a:rPr lang="zh-TW" altLang="en-US" dirty="0"/>
              <a:t>視為學習者是否掌握目標語詞彙的</a:t>
            </a:r>
            <a:r>
              <a:rPr lang="zh-TW" altLang="en-US" dirty="0" smtClean="0"/>
              <a:t>關鍵。</a:t>
            </a:r>
            <a:r>
              <a:rPr lang="en-US" altLang="zh-TW" dirty="0"/>
              <a:t> (</a:t>
            </a:r>
            <a:r>
              <a:rPr lang="zh-TW" altLang="en-US" dirty="0"/>
              <a:t>陳浩然</a:t>
            </a:r>
            <a:r>
              <a:rPr lang="en-US" altLang="zh-TW" dirty="0"/>
              <a:t>, 2017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33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搭配詞分析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0962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" y="4149080"/>
            <a:ext cx="913601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線圖說文字 2 3"/>
          <p:cNvSpPr/>
          <p:nvPr/>
        </p:nvSpPr>
        <p:spPr>
          <a:xfrm>
            <a:off x="3059832" y="3573016"/>
            <a:ext cx="1656184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278"/>
              <a:gd name="adj6" fmla="val -4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詞形搭配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詞性搭配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 flipH="1">
            <a:off x="5868144" y="3573016"/>
            <a:ext cx="1656184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5358"/>
              <a:gd name="adj6" fmla="val -124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搭配公式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 flipH="1">
            <a:off x="5025172" y="6093296"/>
            <a:ext cx="1656184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693"/>
              <a:gd name="adj6" fmla="val 140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詞性過濾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936104"/>
          </a:xfrm>
        </p:spPr>
        <p:txBody>
          <a:bodyPr/>
          <a:lstStyle/>
          <a:p>
            <a:pPr lvl="0"/>
            <a:r>
              <a:rPr lang="zh-TW" altLang="zh-TW" b="1" dirty="0"/>
              <a:t>語料庫查詢</a:t>
            </a:r>
            <a:r>
              <a:rPr lang="zh-TW" altLang="zh-TW" b="1" dirty="0" smtClean="0"/>
              <a:t>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620000" cy="5132040"/>
          </a:xfrm>
        </p:spPr>
        <p:txBody>
          <a:bodyPr>
            <a:normAutofit/>
          </a:bodyPr>
          <a:lstStyle/>
          <a:p>
            <a:r>
              <a:rPr lang="zh-TW" altLang="en-US" dirty="0"/>
              <a:t>語料庫語言學的實踐完全依賴於索引典的</a:t>
            </a:r>
            <a:r>
              <a:rPr lang="zh-TW" altLang="en-US" b="1" dirty="0"/>
              <a:t>查詢功能</a:t>
            </a:r>
            <a:r>
              <a:rPr lang="zh-TW" altLang="en-US" dirty="0"/>
              <a:t>與</a:t>
            </a:r>
            <a:r>
              <a:rPr lang="zh-TW" altLang="en-US" b="1" dirty="0"/>
              <a:t>分析能力</a:t>
            </a:r>
            <a:r>
              <a:rPr lang="zh-TW" altLang="en-US" dirty="0"/>
              <a:t>。</a:t>
            </a:r>
            <a:r>
              <a:rPr lang="en-US" altLang="zh-TW" dirty="0"/>
              <a:t>(</a:t>
            </a:r>
            <a:r>
              <a:rPr lang="en-US" altLang="zh-TW" dirty="0" err="1"/>
              <a:t>Hardie</a:t>
            </a:r>
            <a:r>
              <a:rPr lang="en-US" altLang="zh-TW" dirty="0"/>
              <a:t>, 2012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zh-TW" altLang="en-US" dirty="0" smtClean="0"/>
              <a:t>語料庫查詢工具必需具備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查詢功能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分析功能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sz="2400" dirty="0" smtClean="0"/>
          </a:p>
          <a:p>
            <a:endParaRPr lang="zh-TW" altLang="zh-TW" sz="2400" dirty="0">
              <a:solidFill>
                <a:srgbClr val="000000"/>
              </a:solidFill>
              <a:latin typeface="Times New Roman"/>
            </a:endParaRPr>
          </a:p>
          <a:p>
            <a:endParaRPr lang="en-US" altLang="zh-TW" sz="2400" dirty="0" smtClean="0"/>
          </a:p>
          <a:p>
            <a:endParaRPr lang="zh-TW" altLang="zh-TW" sz="2400" dirty="0">
              <a:solidFill>
                <a:srgbClr val="000000"/>
              </a:solidFill>
              <a:latin typeface="Times New Roman"/>
            </a:endParaRP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02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3755" y="191901"/>
            <a:ext cx="8229600" cy="778098"/>
          </a:xfrm>
        </p:spPr>
        <p:txBody>
          <a:bodyPr/>
          <a:lstStyle/>
          <a:p>
            <a:r>
              <a:rPr lang="zh-TW" altLang="en-US" dirty="0" smtClean="0"/>
              <a:t>搭配詞：「漂亮」為例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9999"/>
            <a:ext cx="3190718" cy="56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69999"/>
            <a:ext cx="3106385" cy="56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4062491" y="3450260"/>
            <a:ext cx="1152128" cy="7200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漂亮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右大括弧 5"/>
          <p:cNvSpPr/>
          <p:nvPr/>
        </p:nvSpPr>
        <p:spPr>
          <a:xfrm>
            <a:off x="3442238" y="970000"/>
            <a:ext cx="409682" cy="5680600"/>
          </a:xfrm>
          <a:prstGeom prst="rightBrace">
            <a:avLst>
              <a:gd name="adj1" fmla="val 5769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>
            <a:off x="5364088" y="969999"/>
            <a:ext cx="504056" cy="5680600"/>
          </a:xfrm>
          <a:prstGeom prst="leftBrace">
            <a:avLst>
              <a:gd name="adj1" fmla="val 5368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0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568952" cy="48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搭配詞表的功能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79744" y="2543148"/>
            <a:ext cx="439544" cy="418503"/>
            <a:chOff x="2321273" y="2313484"/>
            <a:chExt cx="439544" cy="418503"/>
          </a:xfrm>
        </p:grpSpPr>
        <p:sp>
          <p:nvSpPr>
            <p:cNvPr id="6" name="橢圓 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6" idx="3"/>
          </p:cNvCxnSpPr>
          <p:nvPr/>
        </p:nvCxnSpPr>
        <p:spPr>
          <a:xfrm flipH="1">
            <a:off x="931818" y="2900363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6252635" y="2627796"/>
            <a:ext cx="439544" cy="461666"/>
            <a:chOff x="2321273" y="2313484"/>
            <a:chExt cx="439544" cy="461666"/>
          </a:xfrm>
        </p:grpSpPr>
        <p:sp>
          <p:nvSpPr>
            <p:cNvPr id="10" name="橢圓 9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2" name="直線單箭頭接點 11"/>
          <p:cNvCxnSpPr>
            <a:stCxn id="10" idx="3"/>
          </p:cNvCxnSpPr>
          <p:nvPr/>
        </p:nvCxnSpPr>
        <p:spPr>
          <a:xfrm flipH="1">
            <a:off x="6104709" y="2985011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9"/>
            <a:ext cx="7992888" cy="267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很</a:t>
            </a:r>
            <a:r>
              <a:rPr lang="zh-TW" altLang="en-US" dirty="0" smtClean="0"/>
              <a:t>」出現位置分布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從位置分布可知「很」最常出現在「漂亮」的前一個詞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67544" y="4308583"/>
            <a:ext cx="8136904" cy="3374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9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「很」和「漂亮」一起出現的例句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064896" cy="506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9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六、下載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將查詢結果下載</a:t>
            </a:r>
            <a:endParaRPr lang="zh-TW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8" y="1988840"/>
            <a:ext cx="6984776" cy="480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4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七、例句標記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目的：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在語料庫例句上做標記，以便後續觀察或利用</a:t>
            </a:r>
            <a:endParaRPr lang="en-US" altLang="zh-TW" dirty="0" smtClean="0"/>
          </a:p>
          <a:p>
            <a:r>
              <a:rPr lang="zh-TW" altLang="en-US" dirty="0" smtClean="0"/>
              <a:t>語義標記：黃牛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1. </a:t>
            </a:r>
            <a:r>
              <a:rPr lang="zh-TW" altLang="en-US" dirty="0" smtClean="0"/>
              <a:t>動物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2. </a:t>
            </a:r>
            <a:r>
              <a:rPr lang="zh-TW" altLang="en-US" dirty="0" smtClean="0"/>
              <a:t>壟斷票據</a:t>
            </a:r>
            <a:r>
              <a:rPr lang="zh-TW" altLang="en-US" dirty="0"/>
              <a:t>從中獲利的</a:t>
            </a:r>
            <a:r>
              <a:rPr lang="zh-TW" altLang="en-US" dirty="0" smtClean="0"/>
              <a:t>人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3. </a:t>
            </a:r>
            <a:r>
              <a:rPr lang="zh-TW" altLang="en-US" dirty="0" smtClean="0"/>
              <a:t>替</a:t>
            </a:r>
            <a:r>
              <a:rPr lang="zh-TW" altLang="en-US" dirty="0"/>
              <a:t>人賄賂關說而牟取利益的人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4. </a:t>
            </a:r>
            <a:r>
              <a:rPr lang="zh-TW" altLang="en-US" dirty="0" smtClean="0"/>
              <a:t>爽約</a:t>
            </a:r>
            <a:r>
              <a:rPr lang="zh-TW" altLang="en-US" dirty="0"/>
              <a:t>，說話不算話。</a:t>
            </a:r>
          </a:p>
        </p:txBody>
      </p:sp>
    </p:spTree>
    <p:extLst>
      <p:ext uri="{BB962C8B-B14F-4D97-AF65-F5344CB8AC3E}">
        <p14:creationId xmlns:p14="http://schemas.microsoft.com/office/powerpoint/2010/main" val="36427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標記定義</a:t>
            </a:r>
            <a:endParaRPr lang="zh-TW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19678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線圖說文字 2 3"/>
          <p:cNvSpPr/>
          <p:nvPr/>
        </p:nvSpPr>
        <p:spPr>
          <a:xfrm>
            <a:off x="5940152" y="1556792"/>
            <a:ext cx="1296144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4140"/>
              <a:gd name="adj6" fmla="val -516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黃牛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直線圖說文字 2 5"/>
          <p:cNvSpPr/>
          <p:nvPr/>
        </p:nvSpPr>
        <p:spPr>
          <a:xfrm>
            <a:off x="1403648" y="1484784"/>
            <a:ext cx="3528392" cy="16562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3663"/>
              <a:gd name="adj6" fmla="val -120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定義標記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1. </a:t>
            </a:r>
            <a:r>
              <a:rPr lang="zh-TW" altLang="en-US" dirty="0">
                <a:solidFill>
                  <a:schemeClr val="tx1"/>
                </a:solidFill>
              </a:rPr>
              <a:t>動物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2. </a:t>
            </a:r>
            <a:r>
              <a:rPr lang="zh-TW" altLang="en-US" dirty="0">
                <a:solidFill>
                  <a:schemeClr val="tx1"/>
                </a:solidFill>
              </a:rPr>
              <a:t>壟斷票據從中獲利的人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3. </a:t>
            </a:r>
            <a:r>
              <a:rPr lang="zh-TW" altLang="en-US" dirty="0">
                <a:solidFill>
                  <a:schemeClr val="tx1"/>
                </a:solidFill>
              </a:rPr>
              <a:t>替人賄賂關說而牟取利益的人。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4. </a:t>
            </a:r>
            <a:r>
              <a:rPr lang="zh-TW" altLang="en-US" dirty="0">
                <a:solidFill>
                  <a:schemeClr val="tx1"/>
                </a:solidFill>
              </a:rPr>
              <a:t>爽約，說話不算話。</a:t>
            </a:r>
          </a:p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7524328" y="4074776"/>
            <a:ext cx="1398069" cy="938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947"/>
              <a:gd name="adj6" fmla="val -551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設定預設的標記值</a:t>
            </a:r>
            <a:endParaRPr lang="zh-TW" altLang="en-US" dirty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樣本分類標記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89344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7845130" y="1566726"/>
            <a:ext cx="1080120" cy="453650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" y="5992104"/>
            <a:ext cx="9002225" cy="31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標記的用處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區分不同語義（或語言現象）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便於觀察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比較次數</a:t>
            </a:r>
            <a:endParaRPr lang="zh-TW" alt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6791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32024" y="5229200"/>
            <a:ext cx="2091704" cy="43204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79712" y="3264408"/>
            <a:ext cx="7067714" cy="13167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3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標記的用處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35903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9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zh-TW" altLang="en-US" sz="4000" dirty="0" smtClean="0"/>
              <a:t>一、</a:t>
            </a:r>
            <a:r>
              <a:rPr lang="en-US" altLang="zh-TW" sz="4000" dirty="0" smtClean="0"/>
              <a:t>KWIC </a:t>
            </a:r>
            <a:r>
              <a:rPr lang="zh-TW" altLang="en-US" sz="4000" dirty="0" smtClean="0"/>
              <a:t>功能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568952" cy="5132040"/>
          </a:xfrm>
        </p:spPr>
        <p:txBody>
          <a:bodyPr/>
          <a:lstStyle/>
          <a:p>
            <a:r>
              <a:rPr lang="en-US" altLang="zh-TW" dirty="0" smtClean="0"/>
              <a:t>KWIC </a:t>
            </a:r>
            <a:r>
              <a:rPr lang="en-US" altLang="zh-TW" sz="2400" dirty="0" smtClean="0"/>
              <a:t>(</a:t>
            </a:r>
            <a:r>
              <a:rPr lang="en-US" altLang="zh-TW" sz="2400" dirty="0"/>
              <a:t>Key Word in Context</a:t>
            </a:r>
            <a:r>
              <a:rPr lang="en-US" altLang="zh-TW" sz="2400" dirty="0" smtClean="0"/>
              <a:t>) </a:t>
            </a:r>
            <a:r>
              <a:rPr lang="zh-TW" altLang="en-US" sz="2400" dirty="0" smtClean="0"/>
              <a:t>之名稱最早見於 </a:t>
            </a:r>
            <a:r>
              <a:rPr lang="en-US" altLang="zh-TW" sz="2400" dirty="0" err="1" smtClean="0"/>
              <a:t>Luhn</a:t>
            </a:r>
            <a:r>
              <a:rPr lang="en-US" altLang="zh-TW" sz="2400" dirty="0" smtClean="0"/>
              <a:t> (1960) 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7477"/>
            <a:ext cx="7848872" cy="468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4499992" y="1988840"/>
            <a:ext cx="648072" cy="4742044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4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參、語義場關聯詞系統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48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語義場關聯詞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dirty="0"/>
              <a:t>語義場是在同一個語義系統中，在共時條件下，若干個具有共同義素的義位聚合起來的聚合體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例如：從動詞語意場下手可以觀察到整組動詞的共同處，像是一致的論元結構、相同的搭配關係，以抽離出一組互相牽制的語意屬性（張麗麗</a:t>
            </a:r>
            <a:r>
              <a:rPr lang="zh-TW" altLang="zh-TW" dirty="0" smtClean="0"/>
              <a:t>等</a:t>
            </a:r>
            <a:r>
              <a:rPr lang="en-US" altLang="zh-TW" dirty="0" smtClean="0"/>
              <a:t>, 2000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r>
              <a:rPr lang="zh-TW" altLang="zh-TW" dirty="0"/>
              <a:t>因此，具相似結構之近義詞、反義詞可能歸屬於同一語義場。</a:t>
            </a:r>
            <a:endParaRPr lang="en-US" altLang="zh-TW" dirty="0" smtClean="0"/>
          </a:p>
          <a:p>
            <a:r>
              <a:rPr lang="zh-TW" altLang="en-US" dirty="0" smtClean="0"/>
              <a:t>語義場關聯詞系統：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自動從語料庫中計算出語義場關聯詞。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提供近義詞、類聚詞等等。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02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shanelynnwebsite-mid9n9g1q9y8tt.netdna-ssl.com/wp-content/uploads/2018/01/word-vector-space-similar-words-1024x6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4" y="1196752"/>
            <a:ext cx="8856984" cy="55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詞嵌入：語義場關聯詞的技術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73040" y="1159064"/>
            <a:ext cx="8153400" cy="4495800"/>
          </a:xfrm>
        </p:spPr>
        <p:txBody>
          <a:bodyPr/>
          <a:lstStyle/>
          <a:p>
            <a:r>
              <a:rPr lang="zh-TW" altLang="en-US" dirty="0" smtClean="0"/>
              <a:t>詞嵌入</a:t>
            </a:r>
            <a:r>
              <a:rPr lang="en-US" altLang="zh-TW" dirty="0" smtClean="0"/>
              <a:t>(word embedding)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444212" y="3166136"/>
            <a:ext cx="3096344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067944" y="2534064"/>
            <a:ext cx="2592288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27584" y="6370924"/>
            <a:ext cx="799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https</a:t>
            </a:r>
            <a:r>
              <a:rPr lang="en-US" altLang="zh-TW" dirty="0"/>
              <a:t>://www.shanelynn.ie/get-busy-with-word-embeddings-introduction/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796136" y="3164264"/>
            <a:ext cx="2592288" cy="129614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4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484784"/>
            <a:ext cx="7591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2226298" y="2159292"/>
            <a:ext cx="439544" cy="418503"/>
            <a:chOff x="2321273" y="2313484"/>
            <a:chExt cx="439544" cy="418503"/>
          </a:xfrm>
        </p:grpSpPr>
        <p:sp>
          <p:nvSpPr>
            <p:cNvPr id="6" name="橢圓 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6" idx="3"/>
          </p:cNvCxnSpPr>
          <p:nvPr/>
        </p:nvCxnSpPr>
        <p:spPr>
          <a:xfrm flipH="1">
            <a:off x="2078372" y="2516507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1354374" y="4638327"/>
            <a:ext cx="439544" cy="461666"/>
            <a:chOff x="2321273" y="2313484"/>
            <a:chExt cx="439544" cy="461666"/>
          </a:xfrm>
        </p:grpSpPr>
        <p:sp>
          <p:nvSpPr>
            <p:cNvPr id="10" name="橢圓 9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2" name="直線單箭頭接點 11"/>
          <p:cNvCxnSpPr>
            <a:stCxn id="10" idx="3"/>
          </p:cNvCxnSpPr>
          <p:nvPr/>
        </p:nvCxnSpPr>
        <p:spPr>
          <a:xfrm flipH="1">
            <a:off x="1206448" y="4995542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/>
          <p:cNvSpPr/>
          <p:nvPr/>
        </p:nvSpPr>
        <p:spPr>
          <a:xfrm>
            <a:off x="5652120" y="2368543"/>
            <a:ext cx="1872208" cy="379676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9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不同語料，不同效果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3169602"/>
              </p:ext>
            </p:extLst>
          </p:nvPr>
        </p:nvGraphicFramePr>
        <p:xfrm>
          <a:off x="4788024" y="2132856"/>
          <a:ext cx="3960440" cy="37414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90110"/>
                <a:gridCol w="990110"/>
                <a:gridCol w="990110"/>
                <a:gridCol w="990110"/>
              </a:tblGrid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遠流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中國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時報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平衡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語料庫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CGW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閂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如廁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沖澡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如廁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走動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樓下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房間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臥房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男廁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茶水間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更衣室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冰庫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走道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女廁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躲進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洗手檯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飯廳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淋浴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0" y="2132856"/>
            <a:ext cx="3744416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選擇不同分級標準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5006842"/>
              </p:ext>
            </p:extLst>
          </p:nvPr>
        </p:nvGraphicFramePr>
        <p:xfrm>
          <a:off x="5076056" y="1916832"/>
          <a:ext cx="3384375" cy="396044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28125"/>
                <a:gridCol w="1128125"/>
                <a:gridCol w="1128125"/>
              </a:tblGrid>
              <a:tr h="660073">
                <a:tc>
                  <a:txBody>
                    <a:bodyPr/>
                    <a:lstStyle/>
                    <a:p>
                      <a:pPr algn="l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華測</a:t>
                      </a:r>
                      <a:br>
                        <a:rPr lang="zh-TW" altLang="en-US" sz="2000" u="none" strike="noStrike">
                          <a:effectLst/>
                        </a:rPr>
                      </a:br>
                      <a:r>
                        <a:rPr lang="zh-TW" altLang="en-US" sz="2000" u="none" strike="noStrike">
                          <a:effectLst/>
                        </a:rPr>
                        <a:t>八千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國教院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入門級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浴室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4,</a:t>
                      </a:r>
                      <a:r>
                        <a:rPr lang="zh-TW" altLang="en-US" sz="2000" u="none" strike="noStrike">
                          <a:effectLst/>
                        </a:rPr>
                        <a:t>基礎級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上廁所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盥洗室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沖澡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洗手台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臥房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6,</a:t>
                      </a:r>
                      <a:r>
                        <a:rPr lang="zh-TW" altLang="en-US" sz="2000" u="none" strike="noStrike">
                          <a:effectLst/>
                        </a:rPr>
                        <a:t>高階級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4,</a:t>
                      </a:r>
                      <a:r>
                        <a:rPr lang="zh-TW" altLang="en-US" sz="2000" u="none" strike="noStrike">
                          <a:effectLst/>
                        </a:rPr>
                        <a:t>進階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廚房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入門級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3,</a:t>
                      </a:r>
                      <a:r>
                        <a:rPr lang="zh-TW" altLang="en-US" sz="2000" u="none" strike="noStrike">
                          <a:effectLst/>
                        </a:rPr>
                        <a:t>基礎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化妝室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3003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上樓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>
                          <a:effectLst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--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33675"/>
            <a:ext cx="2990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7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只看詞表收錄的詞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313420" cy="398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72" y="1432464"/>
            <a:ext cx="3994421" cy="493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負關聯詞的用途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語義向度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正關聯詞：加強語義向度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負關聯詞：減弱語義向度</a:t>
            </a:r>
            <a:endParaRPr lang="en-US" altLang="zh-TW" dirty="0" smtClean="0"/>
          </a:p>
          <a:p>
            <a:r>
              <a:rPr lang="zh-TW" altLang="en-US" dirty="0" smtClean="0"/>
              <a:t>例如：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中國時報：查「蘋果」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負相關：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「</a:t>
            </a:r>
            <a:r>
              <a:rPr lang="en-US" altLang="zh-TW" dirty="0" smtClean="0"/>
              <a:t>IPHONE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減弱「手機」的語義向度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3359"/>
              </p:ext>
            </p:extLst>
          </p:nvPr>
        </p:nvGraphicFramePr>
        <p:xfrm>
          <a:off x="5364088" y="3573016"/>
          <a:ext cx="1152128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橘子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Apple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iPhone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黑莓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IPHONE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IWATCH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IPAD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IPHONE5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81267"/>
              </p:ext>
            </p:extLst>
          </p:nvPr>
        </p:nvGraphicFramePr>
        <p:xfrm>
          <a:off x="7020272" y="3573016"/>
          <a:ext cx="1152128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</a:tblGrid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橘子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蕃茄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大王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檸檬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菠菜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番茄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奇異果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橄欖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effectLst/>
                        </a:rPr>
                        <a:t>捲心菜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</a:rPr>
                        <a:t>柑橘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4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03" y="575593"/>
            <a:ext cx="6688122" cy="61029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19672" y="908720"/>
            <a:ext cx="583264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語義場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關聯詞系統」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查詢：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栽培：</a:t>
            </a:r>
            <a:r>
              <a:rPr lang="zh-TW" altLang="en-US" sz="3600" dirty="0" smtClean="0">
                <a:latin typeface="+mj-ea"/>
                <a:ea typeface="+mj-ea"/>
              </a:rPr>
              <a:t>植物、人才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黃牛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：動物、賣票的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並操作不同的語義向度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70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沒有對齊的情況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454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9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肆、</a:t>
            </a:r>
            <a:r>
              <a:rPr lang="zh-TW" altLang="en-US" dirty="0"/>
              <a:t>華英雙語索引典系統簡介</a:t>
            </a:r>
          </a:p>
        </p:txBody>
      </p:sp>
    </p:spTree>
    <p:extLst>
      <p:ext uri="{BB962C8B-B14F-4D97-AF65-F5344CB8AC3E}">
        <p14:creationId xmlns:p14="http://schemas.microsoft.com/office/powerpoint/2010/main" val="117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</a:t>
            </a:r>
            <a:r>
              <a:rPr lang="zh-TW" altLang="en-US" dirty="0"/>
              <a:t>語索引</a:t>
            </a:r>
            <a:r>
              <a:rPr lang="zh-TW" altLang="en-US" dirty="0" smtClean="0"/>
              <a:t>典之特色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《</a:t>
            </a:r>
            <a:r>
              <a:rPr lang="zh-TW" altLang="en-US" dirty="0"/>
              <a:t>語料庫與華語教學</a:t>
            </a:r>
            <a:r>
              <a:rPr lang="en-US" altLang="zh-TW" dirty="0" smtClean="0"/>
              <a:t>》(</a:t>
            </a:r>
            <a:r>
              <a:rPr lang="zh-TW" altLang="en-US" dirty="0" smtClean="0"/>
              <a:t>陳浩然主編</a:t>
            </a:r>
            <a:r>
              <a:rPr lang="en-US" altLang="zh-TW" dirty="0" smtClean="0"/>
              <a:t>, 2017)</a:t>
            </a:r>
          </a:p>
          <a:p>
            <a:pPr lvl="1"/>
            <a:r>
              <a:rPr lang="zh-TW" altLang="en-US" dirty="0" smtClean="0"/>
              <a:t>雙</a:t>
            </a:r>
            <a:r>
              <a:rPr lang="zh-TW" altLang="en-US" dirty="0"/>
              <a:t>語平行</a:t>
            </a:r>
            <a:r>
              <a:rPr lang="zh-TW" altLang="en-US" dirty="0" smtClean="0"/>
              <a:t>語料庫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同時</a:t>
            </a:r>
            <a:r>
              <a:rPr lang="zh-TW" altLang="en-US" b="1" dirty="0">
                <a:solidFill>
                  <a:srgbClr val="0070C0"/>
                </a:solidFill>
              </a:rPr>
              <a:t>收錄雙語對照文本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檢索</a:t>
            </a:r>
            <a:r>
              <a:rPr lang="zh-TW" altLang="en-US" dirty="0"/>
              <a:t>結果</a:t>
            </a:r>
            <a:r>
              <a:rPr lang="zh-TW" altLang="en-US" b="1" dirty="0">
                <a:solidFill>
                  <a:srgbClr val="0070C0"/>
                </a:solidFill>
              </a:rPr>
              <a:t>同步呈現雙語對譯的例句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/>
              <a:t>對於</a:t>
            </a:r>
            <a:r>
              <a:rPr lang="zh-TW" altLang="en-US" b="1" dirty="0">
                <a:solidFill>
                  <a:srgbClr val="0070C0"/>
                </a:solidFill>
              </a:rPr>
              <a:t>雙語教學與研究</a:t>
            </a:r>
            <a:r>
              <a:rPr lang="zh-TW" altLang="en-US" dirty="0"/>
              <a:t>及</a:t>
            </a:r>
            <a:r>
              <a:rPr lang="zh-TW" altLang="en-US" b="1" dirty="0">
                <a:solidFill>
                  <a:srgbClr val="0070C0"/>
                </a:solidFill>
              </a:rPr>
              <a:t>翻譯研究</a:t>
            </a:r>
            <a:r>
              <a:rPr lang="zh-TW" altLang="en-US" dirty="0"/>
              <a:t>等</a:t>
            </a:r>
            <a:r>
              <a:rPr lang="zh-TW" altLang="en-US" dirty="0" smtClean="0"/>
              <a:t>方面的幫助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在</a:t>
            </a:r>
            <a:r>
              <a:rPr lang="zh-TW" altLang="en-US" dirty="0"/>
              <a:t>語句的倆倆對比</a:t>
            </a:r>
            <a:r>
              <a:rPr lang="zh-TW" altLang="en-US" dirty="0" smtClean="0"/>
              <a:t>中</a:t>
            </a:r>
            <a:r>
              <a:rPr lang="zh-TW" altLang="en-US" b="1" dirty="0" smtClean="0">
                <a:solidFill>
                  <a:srgbClr val="0070C0"/>
                </a:solidFill>
              </a:rPr>
              <a:t>了解</a:t>
            </a:r>
            <a:r>
              <a:rPr lang="zh-TW" altLang="en-US" b="1" dirty="0">
                <a:solidFill>
                  <a:srgbClr val="0070C0"/>
                </a:solidFill>
              </a:rPr>
              <a:t>兩種語言的異同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對語言學習的幫助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中英對照可</a:t>
            </a:r>
            <a:r>
              <a:rPr lang="zh-TW" altLang="en-US" b="1" dirty="0">
                <a:solidFill>
                  <a:srgbClr val="0070C0"/>
                </a:solidFill>
              </a:rPr>
              <a:t>幫助使用者釐</a:t>
            </a:r>
            <a:r>
              <a:rPr lang="zh-TW" altLang="en-US" b="1" dirty="0" smtClean="0">
                <a:solidFill>
                  <a:srgbClr val="0070C0"/>
                </a:solidFill>
              </a:rPr>
              <a:t>清詞意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也</a:t>
            </a:r>
            <a:r>
              <a:rPr lang="zh-TW" altLang="en-US" dirty="0"/>
              <a:t>能</a:t>
            </a:r>
            <a:r>
              <a:rPr lang="zh-TW" altLang="en-US" b="1" dirty="0">
                <a:solidFill>
                  <a:srgbClr val="0070C0"/>
                </a:solidFill>
              </a:rPr>
              <a:t>從前後文觀察</a:t>
            </a:r>
            <a:r>
              <a:rPr lang="zh-TW" altLang="en-US" b="1" dirty="0" smtClean="0">
                <a:solidFill>
                  <a:srgbClr val="0070C0"/>
                </a:solidFill>
              </a:rPr>
              <a:t>到詞</a:t>
            </a:r>
            <a:r>
              <a:rPr lang="zh-TW" altLang="en-US" b="1" dirty="0">
                <a:solidFill>
                  <a:srgbClr val="0070C0"/>
                </a:solidFill>
              </a:rPr>
              <a:t>在中文或英文中的</a:t>
            </a:r>
            <a:r>
              <a:rPr lang="zh-TW" altLang="en-US" b="1" dirty="0" smtClean="0">
                <a:solidFill>
                  <a:srgbClr val="0070C0"/>
                </a:solidFill>
              </a:rPr>
              <a:t>用法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可以</a:t>
            </a:r>
            <a:r>
              <a:rPr lang="zh-TW" altLang="en-US" b="1" dirty="0">
                <a:solidFill>
                  <a:srgbClr val="0070C0"/>
                </a:solidFill>
              </a:rPr>
              <a:t>母語輸入檢索詞</a:t>
            </a:r>
            <a:r>
              <a:rPr lang="zh-TW" altLang="en-US" dirty="0"/>
              <a:t>，降低因為不熟悉目的語所產生的障礙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lvl="2"/>
            <a:r>
              <a:rPr lang="zh-TW" altLang="en-US" dirty="0" smtClean="0"/>
              <a:t>可</a:t>
            </a:r>
            <a:r>
              <a:rPr lang="zh-TW" altLang="en-US" b="1" dirty="0">
                <a:solidFill>
                  <a:srgbClr val="0070C0"/>
                </a:solidFill>
              </a:rPr>
              <a:t>觀察到目的語的使用情形</a:t>
            </a:r>
            <a:r>
              <a:rPr lang="zh-TW" altLang="en-US" dirty="0"/>
              <a:t>，又可</a:t>
            </a:r>
            <a:r>
              <a:rPr lang="zh-TW" altLang="en-US" b="1" dirty="0">
                <a:solidFill>
                  <a:srgbClr val="0070C0"/>
                </a:solidFill>
              </a:rPr>
              <a:t>藉由母語輔助了解語意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5002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國教院華英雙</a:t>
            </a:r>
            <a:r>
              <a:rPr lang="zh-TW" altLang="en-US" dirty="0"/>
              <a:t>語索引典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915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611560" y="1965976"/>
            <a:ext cx="5904656" cy="472556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300191" y="1905056"/>
            <a:ext cx="2319579" cy="196708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452591" y="3573016"/>
            <a:ext cx="2319579" cy="31185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6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補辭典</a:t>
            </a:r>
            <a:r>
              <a:rPr lang="zh-TW" altLang="en-US" dirty="0"/>
              <a:t>之</a:t>
            </a:r>
            <a:r>
              <a:rPr lang="zh-TW" altLang="en-US" dirty="0" smtClean="0"/>
              <a:t>不足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66464" y="1477536"/>
            <a:ext cx="7505936" cy="130339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辭典只提供制式</a:t>
            </a:r>
            <a:r>
              <a:rPr lang="zh-TW" altLang="en-US" sz="2800" dirty="0" smtClean="0"/>
              <a:t>翻譯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                      YAHOO </a:t>
            </a:r>
            <a:r>
              <a:rPr lang="zh-TW" altLang="en-US" sz="2000" dirty="0" smtClean="0"/>
              <a:t>奇摩字典對 </a:t>
            </a:r>
            <a:r>
              <a:rPr lang="en-US" altLang="zh-TW" sz="2000" dirty="0" smtClean="0"/>
              <a:t>lock </a:t>
            </a:r>
            <a:r>
              <a:rPr lang="zh-TW" altLang="en-US" sz="2000" dirty="0" smtClean="0"/>
              <a:t>的解釋</a:t>
            </a:r>
            <a:endParaRPr lang="zh-TW" altLang="en-US" sz="20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200650" cy="2124075"/>
          </a:xfrm>
          <a:prstGeom prst="rect">
            <a:avLst/>
          </a:prstGeom>
          <a:noFill/>
          <a:ln>
            <a:noFill/>
          </a:ln>
          <a:effectLst>
            <a:outerShdw blurRad="292100" dist="38100" dir="5400000" sx="109000" sy="109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</a:t>
            </a:r>
            <a:r>
              <a:rPr lang="zh-TW" altLang="en-US" dirty="0"/>
              <a:t>辭典之不足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647950" cy="2543175"/>
          </a:xfrm>
          <a:prstGeom prst="rect">
            <a:avLst/>
          </a:prstGeom>
          <a:noFill/>
          <a:ln>
            <a:noFill/>
          </a:ln>
          <a:effectLst>
            <a:outerShdw blurRad="266700" dist="38100" dir="2700000" sx="104000" sy="104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41" y="1772824"/>
            <a:ext cx="7096125" cy="1647825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41" y="4249632"/>
            <a:ext cx="7010400" cy="1943100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-108519" y="2060879"/>
            <a:ext cx="1080120" cy="53585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7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翻譯研究：以被動式之翻譯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4" y="1455415"/>
            <a:ext cx="7286625" cy="2333625"/>
          </a:xfrm>
          <a:prstGeom prst="rect">
            <a:avLst/>
          </a:prstGeom>
          <a:noFill/>
          <a:ln>
            <a:noFill/>
          </a:ln>
          <a:effectLst>
            <a:outerShdw blurRad="3302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6" y="3943149"/>
            <a:ext cx="7191375" cy="1362075"/>
          </a:xfrm>
          <a:prstGeom prst="rect">
            <a:avLst/>
          </a:prstGeom>
          <a:noFill/>
          <a:ln>
            <a:noFill/>
          </a:ln>
          <a:effectLst>
            <a:outerShdw blurRad="304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22" y="5517232"/>
            <a:ext cx="7134225" cy="1114425"/>
          </a:xfrm>
          <a:prstGeom prst="rect">
            <a:avLst/>
          </a:prstGeom>
          <a:noFill/>
          <a:ln>
            <a:noFill/>
          </a:ln>
          <a:effectLst>
            <a:outerShdw blurRad="2413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3203849" y="1693180"/>
            <a:ext cx="1800200" cy="42375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0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近義詞觀察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1655096" cy="604663"/>
          </a:xfrm>
        </p:spPr>
        <p:txBody>
          <a:bodyPr/>
          <a:lstStyle/>
          <a:p>
            <a:r>
              <a:rPr lang="en-US" altLang="zh-TW" dirty="0" smtClean="0"/>
              <a:t>confirm</a:t>
            </a:r>
            <a:endParaRPr lang="zh-TW" alt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3"/>
            <a:ext cx="1152128" cy="214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14007"/>
            <a:ext cx="1534532" cy="214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644008" y="1609344"/>
            <a:ext cx="1655096" cy="6046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說服</a:t>
            </a:r>
            <a:endParaRPr lang="zh-TW" altLang="en-US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2"/>
            <a:ext cx="1008112" cy="190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2304292" y="1609343"/>
            <a:ext cx="1655096" cy="604663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convince</a:t>
            </a:r>
            <a:endParaRPr lang="zh-TW" altLang="en-US" dirty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1"/>
            <a:ext cx="1152128" cy="23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6392236" y="1484784"/>
            <a:ext cx="1655096" cy="6046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feeling</a:t>
            </a:r>
            <a:endParaRPr lang="zh-TW" altLang="en-US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516672" y="4725144"/>
            <a:ext cx="7727736" cy="108012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練習：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請</a:t>
            </a:r>
            <a:r>
              <a:rPr lang="zh-TW" altLang="en-US" dirty="0"/>
              <a:t>和</a:t>
            </a:r>
            <a:r>
              <a:rPr lang="zh-TW" altLang="en-US" dirty="0" smtClean="0"/>
              <a:t>語義</a:t>
            </a:r>
            <a:r>
              <a:rPr lang="zh-TW" altLang="en-US" dirty="0"/>
              <a:t>場關聯</a:t>
            </a:r>
            <a:r>
              <a:rPr lang="zh-TW" altLang="en-US" dirty="0" smtClean="0"/>
              <a:t>詞系統比較，所得近義詞有何不同？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394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03" y="575593"/>
            <a:ext cx="6688122" cy="61029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19672" y="908720"/>
            <a:ext cx="58326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請在語場關聯詞系統中查詢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下列的詞，和雙語系統的同義詞比較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證實、說服、感覺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25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伍</a:t>
            </a:r>
            <a:r>
              <a:rPr lang="zh-TW" altLang="en-US" dirty="0" smtClean="0"/>
              <a:t>、例句編輯系統的應用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87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9" y="1124744"/>
            <a:ext cx="87820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dirty="0" smtClean="0"/>
              <a:t>KWIC+</a:t>
            </a:r>
            <a:r>
              <a:rPr lang="zh-TW" altLang="en-US" sz="4800" dirty="0" smtClean="0"/>
              <a:t>左排序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923928" y="1506447"/>
            <a:ext cx="528880" cy="2066569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923928" y="5596909"/>
            <a:ext cx="528880" cy="1033285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3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詞彙難度的觀察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目的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找出例句中太難的詞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取代成難度較低的詞</a:t>
            </a:r>
            <a:endParaRPr lang="en-US" altLang="zh-TW" dirty="0" smtClean="0"/>
          </a:p>
          <a:p>
            <a:r>
              <a:rPr lang="zh-TW" altLang="en-US" dirty="0" smtClean="0"/>
              <a:t>方法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工具 </a:t>
            </a:r>
            <a:endParaRPr lang="en-US" altLang="zh-TW" dirty="0" smtClean="0"/>
          </a:p>
          <a:p>
            <a:pPr lvl="2"/>
            <a:r>
              <a:rPr lang="zh-TW" altLang="en-US" dirty="0"/>
              <a:t>例句編輯系統：</a:t>
            </a:r>
            <a:r>
              <a:rPr lang="en-US" altLang="zh-TW" dirty="0" smtClean="0"/>
              <a:t>http</a:t>
            </a:r>
            <a:r>
              <a:rPr lang="en-US" altLang="zh-TW" dirty="0"/>
              <a:t>://</a:t>
            </a:r>
            <a:r>
              <a:rPr lang="en-US" altLang="zh-TW" dirty="0" smtClean="0"/>
              <a:t>coct.naer.edu.tw/sentedit</a:t>
            </a:r>
          </a:p>
          <a:p>
            <a:pPr lvl="2"/>
            <a:r>
              <a:rPr lang="zh-TW" altLang="en-US" dirty="0" smtClean="0"/>
              <a:t>語義場關聯詞查詢：</a:t>
            </a:r>
            <a:r>
              <a:rPr lang="en-US" altLang="zh-TW" dirty="0"/>
              <a:t>http://</a:t>
            </a:r>
            <a:r>
              <a:rPr lang="en-US" altLang="zh-TW" dirty="0" smtClean="0"/>
              <a:t>coct.naer.edu.tw/word2vec</a:t>
            </a:r>
          </a:p>
        </p:txBody>
      </p:sp>
    </p:spTree>
    <p:extLst>
      <p:ext uri="{BB962C8B-B14F-4D97-AF65-F5344CB8AC3E}">
        <p14:creationId xmlns:p14="http://schemas.microsoft.com/office/powerpoint/2010/main" val="571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4" y="1412588"/>
            <a:ext cx="4940778" cy="53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國教院例句編輯輔助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123728" y="1265403"/>
            <a:ext cx="439544" cy="418503"/>
            <a:chOff x="2321273" y="2313484"/>
            <a:chExt cx="439544" cy="418503"/>
          </a:xfrm>
        </p:grpSpPr>
        <p:sp>
          <p:nvSpPr>
            <p:cNvPr id="6" name="橢圓 5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6" idx="3"/>
          </p:cNvCxnSpPr>
          <p:nvPr/>
        </p:nvCxnSpPr>
        <p:spPr>
          <a:xfrm flipH="1">
            <a:off x="1975802" y="1622618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3131840" y="1245387"/>
            <a:ext cx="439544" cy="461666"/>
            <a:chOff x="2321273" y="2313484"/>
            <a:chExt cx="439544" cy="461666"/>
          </a:xfrm>
        </p:grpSpPr>
        <p:sp>
          <p:nvSpPr>
            <p:cNvPr id="10" name="橢圓 9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2" name="直線單箭頭接點 11"/>
          <p:cNvCxnSpPr>
            <a:stCxn id="10" idx="3"/>
          </p:cNvCxnSpPr>
          <p:nvPr/>
        </p:nvCxnSpPr>
        <p:spPr>
          <a:xfrm flipH="1">
            <a:off x="2983914" y="1602602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2343500" y="5733256"/>
            <a:ext cx="439544" cy="461666"/>
            <a:chOff x="2321273" y="2313484"/>
            <a:chExt cx="439544" cy="461666"/>
          </a:xfrm>
        </p:grpSpPr>
        <p:sp>
          <p:nvSpPr>
            <p:cNvPr id="14" name="橢圓 13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6" name="直線單箭頭接點 15"/>
          <p:cNvCxnSpPr>
            <a:stCxn id="14" idx="3"/>
          </p:cNvCxnSpPr>
          <p:nvPr/>
        </p:nvCxnSpPr>
        <p:spPr>
          <a:xfrm flipH="1">
            <a:off x="2195574" y="6090471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5286342" y="1988840"/>
            <a:ext cx="439544" cy="461666"/>
            <a:chOff x="2321273" y="2313484"/>
            <a:chExt cx="439544" cy="461666"/>
          </a:xfrm>
        </p:grpSpPr>
        <p:sp>
          <p:nvSpPr>
            <p:cNvPr id="18" name="橢圓 17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0" name="直線單箭頭接點 19"/>
          <p:cNvCxnSpPr>
            <a:stCxn id="18" idx="3"/>
          </p:cNvCxnSpPr>
          <p:nvPr/>
        </p:nvCxnSpPr>
        <p:spPr>
          <a:xfrm flipH="1">
            <a:off x="5138416" y="2346055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詞彙分級標記</a:t>
            </a:r>
            <a:endParaRPr lang="zh-TW" alt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6292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19" y="2204864"/>
            <a:ext cx="2914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6" y="1412776"/>
            <a:ext cx="7924931" cy="52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語義場關聯詞查詢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833622" y="1627299"/>
            <a:ext cx="439544" cy="418503"/>
            <a:chOff x="2321273" y="2313484"/>
            <a:chExt cx="439544" cy="418503"/>
          </a:xfrm>
        </p:grpSpPr>
        <p:sp>
          <p:nvSpPr>
            <p:cNvPr id="11" name="橢圓 10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77055" y="2313485"/>
              <a:ext cx="327981" cy="372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1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3" name="直線單箭頭接點 12"/>
          <p:cNvCxnSpPr>
            <a:stCxn id="11" idx="3"/>
          </p:cNvCxnSpPr>
          <p:nvPr/>
        </p:nvCxnSpPr>
        <p:spPr>
          <a:xfrm flipH="1">
            <a:off x="1685696" y="1984514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1708512" y="3220155"/>
            <a:ext cx="439544" cy="461666"/>
            <a:chOff x="2321273" y="2313484"/>
            <a:chExt cx="439544" cy="461666"/>
          </a:xfrm>
        </p:grpSpPr>
        <p:sp>
          <p:nvSpPr>
            <p:cNvPr id="15" name="橢圓 14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17" name="直線單箭頭接點 16"/>
          <p:cNvCxnSpPr>
            <a:stCxn id="15" idx="3"/>
          </p:cNvCxnSpPr>
          <p:nvPr/>
        </p:nvCxnSpPr>
        <p:spPr>
          <a:xfrm flipH="1">
            <a:off x="1560586" y="3577370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1833622" y="4218345"/>
            <a:ext cx="439544" cy="461666"/>
            <a:chOff x="2321273" y="2313484"/>
            <a:chExt cx="439544" cy="461666"/>
          </a:xfrm>
        </p:grpSpPr>
        <p:sp>
          <p:nvSpPr>
            <p:cNvPr id="19" name="橢圓 18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3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1" name="直線單箭頭接點 20"/>
          <p:cNvCxnSpPr>
            <a:stCxn id="19" idx="3"/>
          </p:cNvCxnSpPr>
          <p:nvPr/>
        </p:nvCxnSpPr>
        <p:spPr>
          <a:xfrm flipH="1">
            <a:off x="1685696" y="4575560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3624317" y="2420888"/>
            <a:ext cx="439544" cy="461666"/>
            <a:chOff x="2321273" y="2313484"/>
            <a:chExt cx="439544" cy="461666"/>
          </a:xfrm>
        </p:grpSpPr>
        <p:sp>
          <p:nvSpPr>
            <p:cNvPr id="23" name="橢圓 22"/>
            <p:cNvSpPr/>
            <p:nvPr/>
          </p:nvSpPr>
          <p:spPr>
            <a:xfrm>
              <a:off x="2321273" y="2313484"/>
              <a:ext cx="439544" cy="418503"/>
            </a:xfrm>
            <a:prstGeom prst="ellipse">
              <a:avLst/>
            </a:prstGeom>
            <a:solidFill>
              <a:schemeClr val="bg1">
                <a:alpha val="87000"/>
              </a:schemeClr>
            </a:solidFill>
            <a:ln w="19050">
              <a:solidFill>
                <a:srgbClr val="FF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338105" y="2313485"/>
              <a:ext cx="4058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i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4</a:t>
              </a:r>
              <a:endParaRPr lang="zh-TW" alt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</p:grpSp>
      <p:cxnSp>
        <p:nvCxnSpPr>
          <p:cNvPr id="25" name="直線單箭頭接點 24"/>
          <p:cNvCxnSpPr>
            <a:stCxn id="23" idx="3"/>
          </p:cNvCxnSpPr>
          <p:nvPr/>
        </p:nvCxnSpPr>
        <p:spPr>
          <a:xfrm flipH="1">
            <a:off x="3476391" y="2778103"/>
            <a:ext cx="212296" cy="2918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如何出作業或考題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看到同學玩得</a:t>
            </a:r>
            <a:r>
              <a:rPr lang="zh-TW" altLang="en-US" dirty="0" smtClean="0"/>
              <a:t>如此</a:t>
            </a:r>
            <a:r>
              <a:rPr lang="en-US" altLang="zh-TW" dirty="0" smtClean="0"/>
              <a:t>____</a:t>
            </a:r>
            <a:r>
              <a:rPr lang="zh-TW" altLang="en-US" dirty="0" smtClean="0"/>
              <a:t>，</a:t>
            </a:r>
            <a:r>
              <a:rPr lang="zh-TW" altLang="en-US" dirty="0"/>
              <a:t>我覺得這樣</a:t>
            </a:r>
            <a:r>
              <a:rPr lang="zh-TW" altLang="en-US" dirty="0" smtClean="0"/>
              <a:t>的活動</a:t>
            </a:r>
            <a:r>
              <a:rPr lang="zh-TW" altLang="en-US" dirty="0"/>
              <a:t>很有意義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高興</a:t>
            </a:r>
            <a:endParaRPr lang="zh-TW" altLang="en-US" strike="sngStrike" dirty="0"/>
          </a:p>
          <a:p>
            <a:pPr lvl="2"/>
            <a:r>
              <a:rPr lang="zh-TW" altLang="en-US" dirty="0"/>
              <a:t>榮幸	</a:t>
            </a:r>
            <a:r>
              <a:rPr lang="en-US" altLang="zh-TW" dirty="0"/>
              <a:t>0.6006	6,</a:t>
            </a:r>
            <a:r>
              <a:rPr lang="zh-TW" altLang="en-US" dirty="0"/>
              <a:t>高</a:t>
            </a:r>
            <a:r>
              <a:rPr lang="zh-TW" altLang="en-US" dirty="0" smtClean="0"/>
              <a:t>階級</a:t>
            </a:r>
            <a:endParaRPr lang="en-US" altLang="zh-TW" dirty="0"/>
          </a:p>
          <a:p>
            <a:pPr lvl="2"/>
            <a:r>
              <a:rPr lang="zh-TW" altLang="en-US" dirty="0"/>
              <a:t>幸運	</a:t>
            </a:r>
            <a:r>
              <a:rPr lang="en-US" altLang="zh-TW" dirty="0"/>
              <a:t>0.5118	5,</a:t>
            </a:r>
            <a:r>
              <a:rPr lang="zh-TW" altLang="en-US" dirty="0"/>
              <a:t>進</a:t>
            </a:r>
            <a:r>
              <a:rPr lang="zh-TW" altLang="en-US" dirty="0" smtClean="0"/>
              <a:t>階級</a:t>
            </a:r>
            <a:endParaRPr lang="en-US" altLang="zh-TW" dirty="0"/>
          </a:p>
          <a:p>
            <a:pPr lvl="2"/>
            <a:r>
              <a:rPr lang="zh-TW" altLang="en-US" dirty="0"/>
              <a:t>慚愧	</a:t>
            </a:r>
            <a:r>
              <a:rPr lang="en-US" altLang="zh-TW" dirty="0"/>
              <a:t>0.4881	6,</a:t>
            </a:r>
            <a:r>
              <a:rPr lang="zh-TW" altLang="en-US" dirty="0"/>
              <a:t>高階級</a:t>
            </a:r>
          </a:p>
          <a:p>
            <a:pPr lvl="2"/>
            <a:r>
              <a:rPr lang="zh-TW" altLang="en-US" dirty="0"/>
              <a:t>得意	</a:t>
            </a:r>
            <a:r>
              <a:rPr lang="en-US" altLang="zh-TW" dirty="0"/>
              <a:t>0.4841	5,</a:t>
            </a:r>
            <a:r>
              <a:rPr lang="zh-TW" altLang="en-US" dirty="0"/>
              <a:t>進階級</a:t>
            </a:r>
          </a:p>
          <a:p>
            <a:pPr lvl="2"/>
            <a:r>
              <a:rPr lang="zh-TW" altLang="en-US" dirty="0"/>
              <a:t>難過	</a:t>
            </a:r>
            <a:r>
              <a:rPr lang="en-US" altLang="zh-TW" dirty="0"/>
              <a:t>0.4763	4,</a:t>
            </a:r>
            <a:r>
              <a:rPr lang="zh-TW" altLang="en-US" dirty="0"/>
              <a:t>基礎級</a:t>
            </a:r>
          </a:p>
          <a:p>
            <a:pPr lvl="2"/>
            <a:r>
              <a:rPr lang="zh-TW" altLang="en-US" dirty="0" smtClean="0"/>
              <a:t>光榮</a:t>
            </a:r>
            <a:r>
              <a:rPr lang="zh-TW" altLang="en-US" dirty="0"/>
              <a:t>	</a:t>
            </a:r>
            <a:r>
              <a:rPr lang="en-US" altLang="zh-TW" dirty="0"/>
              <a:t>0.4542	6,</a:t>
            </a:r>
            <a:r>
              <a:rPr lang="zh-TW" altLang="en-US" dirty="0"/>
              <a:t>高階級</a:t>
            </a:r>
          </a:p>
          <a:p>
            <a:pPr lvl="2"/>
            <a:r>
              <a:rPr lang="zh-TW" altLang="en-US" dirty="0"/>
              <a:t>驕傲	</a:t>
            </a:r>
            <a:r>
              <a:rPr lang="en-US" altLang="zh-TW" dirty="0"/>
              <a:t>0.4538	5,</a:t>
            </a:r>
            <a:r>
              <a:rPr lang="zh-TW" altLang="en-US" dirty="0"/>
              <a:t>進階級</a:t>
            </a:r>
          </a:p>
          <a:p>
            <a:pPr lvl="2"/>
            <a:r>
              <a:rPr lang="zh-TW" altLang="en-US" dirty="0" smtClean="0"/>
              <a:t>驚訝</a:t>
            </a:r>
            <a:r>
              <a:rPr lang="zh-TW" altLang="en-US" dirty="0"/>
              <a:t>	</a:t>
            </a:r>
            <a:r>
              <a:rPr lang="en-US" altLang="zh-TW" dirty="0"/>
              <a:t>0.4485	5,</a:t>
            </a:r>
            <a:r>
              <a:rPr lang="zh-TW" altLang="en-US" dirty="0"/>
              <a:t>進階級</a:t>
            </a:r>
          </a:p>
          <a:p>
            <a:pPr lvl="2"/>
            <a:r>
              <a:rPr lang="zh-TW" altLang="en-US" dirty="0"/>
              <a:t>抱歉	</a:t>
            </a:r>
            <a:r>
              <a:rPr lang="en-US" altLang="zh-TW" dirty="0"/>
              <a:t>0.4419	7,</a:t>
            </a:r>
            <a:r>
              <a:rPr lang="zh-TW" altLang="en-US" dirty="0"/>
              <a:t>流利級</a:t>
            </a:r>
          </a:p>
          <a:p>
            <a:pPr lvl="2"/>
            <a:r>
              <a:rPr lang="zh-TW" altLang="en-US" dirty="0" smtClean="0"/>
              <a:t>懊惱</a:t>
            </a:r>
            <a:r>
              <a:rPr lang="zh-TW" altLang="en-US" dirty="0"/>
              <a:t>	</a:t>
            </a:r>
            <a:r>
              <a:rPr lang="en-US" altLang="zh-TW" dirty="0"/>
              <a:t>0.4385	7,</a:t>
            </a:r>
            <a:r>
              <a:rPr lang="zh-TW" altLang="en-US" dirty="0"/>
              <a:t>流利級</a:t>
            </a:r>
          </a:p>
          <a:p>
            <a:pPr lvl="2"/>
            <a:r>
              <a:rPr lang="zh-TW" altLang="en-US" dirty="0"/>
              <a:t>失望	</a:t>
            </a:r>
            <a:r>
              <a:rPr lang="en-US" altLang="zh-TW" dirty="0"/>
              <a:t>0.4362	6,</a:t>
            </a:r>
            <a:r>
              <a:rPr lang="zh-TW" altLang="en-US" dirty="0"/>
              <a:t>高階級</a:t>
            </a:r>
          </a:p>
          <a:p>
            <a:pPr lvl="1"/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83" y="1988957"/>
            <a:ext cx="2737620" cy="481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2107474" y="2098766"/>
            <a:ext cx="3675017" cy="252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>
            <a:off x="4580709" y="3709851"/>
            <a:ext cx="13205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利用「</a:t>
            </a:r>
            <a:r>
              <a:rPr lang="zh-TW" altLang="en-US" dirty="0"/>
              <a:t>例句</a:t>
            </a:r>
            <a:r>
              <a:rPr lang="zh-TW" altLang="en-US" dirty="0" smtClean="0"/>
              <a:t>編輯工具」可以快速找出太難的用詞</a:t>
            </a:r>
            <a:endParaRPr lang="en-US" altLang="zh-TW" dirty="0" smtClean="0"/>
          </a:p>
          <a:p>
            <a:r>
              <a:rPr lang="zh-TW" altLang="en-US" dirty="0" smtClean="0"/>
              <a:t>利用</a:t>
            </a:r>
            <a:r>
              <a:rPr lang="zh-TW" altLang="en-US" dirty="0"/>
              <a:t>「</a:t>
            </a:r>
            <a:r>
              <a:rPr lang="zh-TW" altLang="en-US" dirty="0" smtClean="0"/>
              <a:t>語義場關聯詞系統」可以：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找出難詞的替換詞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出考題、出作業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65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陸、結構查詢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54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短語結構查詢 </a:t>
            </a:r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70269"/>
          </a:xfrm>
        </p:spPr>
        <p:txBody>
          <a:bodyPr>
            <a:normAutofit fontScale="62500" lnSpcReduction="2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2900" dirty="0" smtClean="0"/>
              <a:t>使用情境</a:t>
            </a:r>
            <a:r>
              <a:rPr lang="zh-TW" altLang="en-US" dirty="0" smtClean="0"/>
              <a:t>：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XXX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endParaRPr lang="en-US" altLang="zh-TW" dirty="0" smtClean="0"/>
          </a:p>
          <a:p>
            <a:r>
              <a:rPr lang="zh-TW" altLang="en-US" dirty="0" smtClean="0"/>
              <a:t>以萬用字填充不確定成分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萬用字單獨使用時的意義</a:t>
            </a:r>
            <a:endParaRPr lang="en-US" altLang="zh-TW" dirty="0" smtClean="0"/>
          </a:p>
          <a:p>
            <a:pPr lvl="2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dirty="0" smtClean="0"/>
              <a:t>：代表任意單字詞</a:t>
            </a:r>
            <a:endParaRPr lang="en-US" altLang="zh-TW" dirty="0" smtClean="0"/>
          </a:p>
          <a:p>
            <a:pPr lvl="3"/>
            <a:r>
              <a:rPr lang="zh-TW" altLang="en-US" b="1" dirty="0" smtClean="0"/>
              <a:t>原義</a:t>
            </a:r>
            <a:r>
              <a:rPr lang="zh-TW" altLang="en-US" dirty="0" smtClean="0"/>
              <a:t>：代表任一字</a:t>
            </a:r>
            <a:endParaRPr lang="en-US" altLang="zh-TW" dirty="0" smtClean="0"/>
          </a:p>
          <a:p>
            <a:pPr lvl="3"/>
            <a:r>
              <a:rPr lang="zh-TW" altLang="en-US" b="1" dirty="0" smtClean="0"/>
              <a:t>單獨使用</a:t>
            </a:r>
            <a:r>
              <a:rPr lang="zh-TW" altLang="en-US" dirty="0" smtClean="0"/>
              <a:t>：代表單字詞</a:t>
            </a:r>
            <a:endParaRPr lang="en-US" altLang="zh-TW" dirty="0" smtClean="0"/>
          </a:p>
          <a:p>
            <a:pPr lvl="3"/>
            <a:r>
              <a:rPr lang="zh-TW" altLang="en-US" b="1" dirty="0" smtClean="0">
                <a:latin typeface="+mn-ea"/>
              </a:rPr>
              <a:t>例：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 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 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我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來 說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 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他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來 說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/>
              <a:t>：代表任意</a:t>
            </a:r>
            <a:r>
              <a:rPr lang="en-US" altLang="zh-TW" dirty="0"/>
              <a:t>1</a:t>
            </a:r>
            <a:r>
              <a:rPr lang="zh-TW" altLang="en-US" dirty="0"/>
              <a:t>個詞</a:t>
            </a:r>
            <a:endParaRPr lang="en-US" altLang="zh-TW" dirty="0"/>
          </a:p>
          <a:p>
            <a:pPr lvl="3"/>
            <a:r>
              <a:rPr lang="zh-TW" altLang="en-US" b="1" dirty="0"/>
              <a:t>原義</a:t>
            </a:r>
            <a:r>
              <a:rPr lang="zh-TW" altLang="en-US" dirty="0"/>
              <a:t>：代表</a:t>
            </a:r>
            <a:r>
              <a:rPr lang="en-US" altLang="zh-TW" dirty="0"/>
              <a:t> 1 </a:t>
            </a:r>
            <a:r>
              <a:rPr lang="zh-TW" altLang="en-US" dirty="0"/>
              <a:t>到多個字</a:t>
            </a:r>
            <a:endParaRPr lang="en-US" altLang="zh-TW" dirty="0"/>
          </a:p>
          <a:p>
            <a:pPr lvl="3"/>
            <a:r>
              <a:rPr lang="zh-TW" altLang="en-US" b="1" dirty="0"/>
              <a:t>單獨使用</a:t>
            </a:r>
            <a:r>
              <a:rPr lang="zh-TW" altLang="en-US" dirty="0"/>
              <a:t>：</a:t>
            </a:r>
            <a:r>
              <a:rPr lang="en-US" altLang="zh-TW" dirty="0"/>
              <a:t> </a:t>
            </a:r>
            <a:r>
              <a:rPr lang="zh-TW" altLang="en-US" dirty="0" smtClean="0"/>
              <a:t>代表</a:t>
            </a:r>
            <a:r>
              <a:rPr lang="en-US" altLang="zh-TW" dirty="0" smtClean="0"/>
              <a:t>1 </a:t>
            </a:r>
            <a:r>
              <a:rPr lang="zh-TW" altLang="en-US" dirty="0"/>
              <a:t>字詞到 </a:t>
            </a:r>
            <a:r>
              <a:rPr lang="en-US" altLang="zh-TW" dirty="0"/>
              <a:t>n </a:t>
            </a:r>
            <a:r>
              <a:rPr lang="zh-TW" altLang="en-US" dirty="0"/>
              <a:t>字詞，</a:t>
            </a:r>
            <a:r>
              <a:rPr lang="en-US" altLang="zh-TW" dirty="0"/>
              <a:t>(</a:t>
            </a:r>
            <a:r>
              <a:rPr lang="zh-TW" altLang="en-US" dirty="0"/>
              <a:t>亦即</a:t>
            </a:r>
            <a:r>
              <a:rPr lang="en-US" altLang="zh-TW" dirty="0"/>
              <a:t>1</a:t>
            </a:r>
            <a:r>
              <a:rPr lang="zh-TW" altLang="en-US" dirty="0"/>
              <a:t>個詞</a:t>
            </a:r>
            <a:r>
              <a:rPr lang="en-US" altLang="zh-TW" dirty="0" smtClean="0"/>
              <a:t>)</a:t>
            </a:r>
          </a:p>
          <a:p>
            <a:pPr lvl="3"/>
            <a:r>
              <a:rPr lang="zh-TW" altLang="en-US" b="1" dirty="0">
                <a:latin typeface="+mn-ea"/>
              </a:rPr>
              <a:t>例：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 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  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 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我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來 說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 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我們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 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說</a:t>
            </a:r>
            <a:endParaRPr lang="en-US" altLang="zh-TW" dirty="0" smtClean="0"/>
          </a:p>
          <a:p>
            <a:pPr lvl="2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dirty="0" smtClean="0"/>
              <a:t> </a:t>
            </a:r>
            <a:r>
              <a:rPr lang="zh-TW" altLang="en-US" dirty="0" smtClean="0"/>
              <a:t>：代表任意</a:t>
            </a:r>
            <a:r>
              <a:rPr lang="en-US" altLang="zh-TW" dirty="0" smtClean="0"/>
              <a:t>0</a:t>
            </a:r>
            <a:r>
              <a:rPr lang="zh-TW" altLang="en-US" dirty="0" smtClean="0"/>
              <a:t>或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個詞</a:t>
            </a:r>
            <a:endParaRPr lang="en-US" altLang="zh-TW" dirty="0" smtClean="0"/>
          </a:p>
          <a:p>
            <a:pPr lvl="3"/>
            <a:r>
              <a:rPr lang="zh-TW" altLang="en-US" b="1" dirty="0" smtClean="0"/>
              <a:t>原義</a:t>
            </a:r>
            <a:r>
              <a:rPr lang="zh-TW" altLang="en-US" dirty="0" smtClean="0"/>
              <a:t>：代表</a:t>
            </a:r>
            <a:r>
              <a:rPr lang="en-US" altLang="zh-TW" dirty="0" smtClean="0"/>
              <a:t> 0 </a:t>
            </a:r>
            <a:r>
              <a:rPr lang="zh-TW" altLang="en-US" dirty="0" smtClean="0"/>
              <a:t>到多個字</a:t>
            </a:r>
            <a:endParaRPr lang="en-US" altLang="zh-TW" dirty="0" smtClean="0"/>
          </a:p>
          <a:p>
            <a:pPr lvl="3"/>
            <a:r>
              <a:rPr lang="zh-TW" altLang="en-US" b="1" dirty="0" smtClean="0"/>
              <a:t>單獨使用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0 </a:t>
            </a:r>
            <a:r>
              <a:rPr lang="zh-TW" altLang="en-US" dirty="0" smtClean="0"/>
              <a:t>字詞到 </a:t>
            </a:r>
            <a:r>
              <a:rPr lang="en-US" altLang="zh-TW" dirty="0"/>
              <a:t>n</a:t>
            </a:r>
            <a:r>
              <a:rPr lang="en-US" altLang="zh-TW" dirty="0" smtClean="0"/>
              <a:t> </a:t>
            </a:r>
            <a:r>
              <a:rPr lang="zh-TW" altLang="en-US" dirty="0" smtClean="0"/>
              <a:t>字詞，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亦即</a:t>
            </a:r>
            <a:r>
              <a:rPr lang="en-US" altLang="zh-TW" dirty="0" smtClean="0"/>
              <a:t>0</a:t>
            </a:r>
            <a:r>
              <a:rPr lang="zh-TW" altLang="en-US" dirty="0" smtClean="0"/>
              <a:t>個詞或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個詞</a:t>
            </a:r>
            <a:r>
              <a:rPr lang="en-US" altLang="zh-TW" dirty="0" smtClean="0"/>
              <a:t>)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3"/>
            <a:r>
              <a:rPr lang="zh-TW" altLang="en-US" b="1" dirty="0">
                <a:latin typeface="+mn-ea"/>
              </a:rPr>
              <a:t>例：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* 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說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 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我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來 說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 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我們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來 說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ea"/>
              </a:rPr>
              <a:t>萬用字的使用組合</a:t>
            </a:r>
            <a:endParaRPr lang="en-US" altLang="zh-TW" dirty="0" smtClean="0">
              <a:latin typeface="+mn-ea"/>
            </a:endParaRPr>
          </a:p>
          <a:p>
            <a:pPr lvl="2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*  * 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說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+  * 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說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+  +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說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+ * * * * * * 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說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450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短語結構</a:t>
            </a:r>
            <a:r>
              <a:rPr lang="zh-TW" altLang="en-US" sz="3600" dirty="0" smtClean="0"/>
              <a:t>查詢 </a:t>
            </a:r>
            <a:r>
              <a:rPr lang="en-US" altLang="zh-TW" sz="3600" dirty="0" smtClean="0"/>
              <a:t>II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zh-TW" altLang="en-US" sz="3000" dirty="0" smtClean="0">
                <a:latin typeface="+mn-ea"/>
              </a:rPr>
              <a:t>短語結構中的不確定成分，可以透過萬用字填充</a:t>
            </a:r>
            <a:endParaRPr lang="en-US" altLang="zh-TW" sz="3000" dirty="0" smtClean="0">
              <a:latin typeface="+mn-ea"/>
            </a:endParaRPr>
          </a:p>
          <a:p>
            <a:pPr marL="777240" lvl="3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zh-TW" altLang="en-US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+ * </a:t>
            </a:r>
            <a:r>
              <a:rPr lang="zh-TW" altLang="en-US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</a:t>
            </a:r>
            <a:r>
              <a:rPr lang="zh-TW" altLang="en-US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endParaRPr lang="en-US" altLang="zh-TW" sz="26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77240" lvl="3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zh-TW" altLang="en-US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 </a:t>
            </a:r>
            <a:r>
              <a:rPr lang="en-US" altLang="zh-TW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 * </a:t>
            </a:r>
            <a:r>
              <a:rPr lang="zh-TW" altLang="en-US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</a:t>
            </a:r>
            <a:r>
              <a:rPr lang="zh-TW" altLang="en-US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endParaRPr lang="en-US" altLang="zh-TW" sz="26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77240" lvl="3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zh-TW" altLang="en-US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+ * </a:t>
            </a:r>
            <a:r>
              <a:rPr lang="en-US" altLang="zh-TW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 * </a:t>
            </a:r>
            <a:r>
              <a:rPr lang="zh-TW" altLang="en-US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</a:t>
            </a:r>
            <a:r>
              <a:rPr lang="zh-TW" altLang="en-US" sz="2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</a:t>
            </a:r>
            <a:endParaRPr lang="en-US" altLang="zh-TW" sz="2600" b="1" dirty="0" smtClean="0">
              <a:solidFill>
                <a:srgbClr val="0070C0"/>
              </a:solidFill>
            </a:endParaRPr>
          </a:p>
          <a:p>
            <a:r>
              <a:rPr lang="zh-TW" altLang="en-US" dirty="0" smtClean="0"/>
              <a:t>小括弧：結構的重覆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+* 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中間夾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1~2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詞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(+)*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中間夾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0~n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詞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++ 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(+)+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說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(+ +)+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說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19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結構的重覆</a:t>
            </a:r>
            <a:r>
              <a:rPr lang="zh-TW" altLang="en-US" dirty="0" smtClean="0"/>
              <a:t>：符號定義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？</a:t>
            </a:r>
            <a:r>
              <a:rPr lang="zh-TW" altLang="en-US" dirty="0" smtClean="0"/>
              <a:t>：結構重複</a:t>
            </a:r>
            <a:r>
              <a:rPr lang="en-US" altLang="zh-TW" dirty="0" smtClean="0"/>
              <a:t> 0 </a:t>
            </a:r>
            <a:r>
              <a:rPr lang="zh-TW" altLang="en-US" dirty="0" smtClean="0"/>
              <a:t>或</a:t>
            </a:r>
            <a:r>
              <a:rPr lang="en-US" altLang="zh-TW" dirty="0" smtClean="0"/>
              <a:t> 1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(+)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過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...</a:t>
            </a:r>
          </a:p>
          <a:p>
            <a:pPr lvl="1"/>
            <a:r>
              <a:rPr lang="zh-TW" altLang="en-US" dirty="0" smtClean="0"/>
              <a:t>注意：與構詞的 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/>
              <a:t>定義 不同</a:t>
            </a:r>
            <a:r>
              <a:rPr lang="en-US" altLang="zh-TW" dirty="0" smtClean="0"/>
              <a:t> 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* </a:t>
            </a:r>
            <a:r>
              <a:rPr lang="zh-TW" altLang="en-US" dirty="0" smtClean="0"/>
              <a:t>：</a:t>
            </a:r>
            <a:r>
              <a:rPr lang="zh-TW" altLang="en-US" dirty="0"/>
              <a:t>結構重複</a:t>
            </a:r>
            <a:r>
              <a:rPr lang="en-US" altLang="zh-TW" dirty="0"/>
              <a:t> </a:t>
            </a:r>
            <a:r>
              <a:rPr lang="en-US" altLang="zh-TW" dirty="0" smtClean="0"/>
              <a:t>0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(+)*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過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+</a:t>
            </a:r>
            <a:r>
              <a:rPr lang="en-US" altLang="zh-TW" dirty="0" smtClean="0"/>
              <a:t> </a:t>
            </a:r>
            <a:r>
              <a:rPr lang="zh-TW" altLang="en-US" dirty="0" smtClean="0"/>
              <a:t>：</a:t>
            </a:r>
            <a:r>
              <a:rPr lang="zh-TW" altLang="en-US" dirty="0"/>
              <a:t>結構重複</a:t>
            </a:r>
            <a:r>
              <a:rPr lang="en-US" altLang="zh-TW" dirty="0"/>
              <a:t> </a:t>
            </a:r>
            <a:r>
              <a:rPr lang="en-US" altLang="zh-TW" dirty="0" smtClean="0"/>
              <a:t>1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(+)+ 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過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</a:rPr>
              <a:t>{</a:t>
            </a:r>
            <a:r>
              <a:rPr lang="en-US" altLang="zh-TW" b="1" dirty="0" err="1" smtClean="0">
                <a:solidFill>
                  <a:srgbClr val="FF0000"/>
                </a:solidFill>
              </a:rPr>
              <a:t>x,y</a:t>
            </a:r>
            <a:r>
              <a:rPr lang="en-US" altLang="zh-TW" b="1" dirty="0">
                <a:solidFill>
                  <a:srgbClr val="FF0000"/>
                </a:solidFill>
              </a:rPr>
              <a:t>}</a:t>
            </a:r>
            <a:r>
              <a:rPr lang="zh-TW" altLang="en-US" dirty="0" smtClean="0"/>
              <a:t>：</a:t>
            </a:r>
            <a:r>
              <a:rPr lang="zh-TW" altLang="en-US" dirty="0"/>
              <a:t>結構</a:t>
            </a:r>
            <a:r>
              <a:rPr lang="zh-TW" altLang="en-US" dirty="0" smtClean="0"/>
              <a:t>重複 </a:t>
            </a:r>
            <a:r>
              <a:rPr lang="en-US" altLang="zh-TW" dirty="0" smtClean="0"/>
              <a:t>x </a:t>
            </a:r>
            <a:r>
              <a:rPr lang="zh-TW" altLang="en-US" dirty="0" smtClean="0"/>
              <a:t>到</a:t>
            </a:r>
            <a:r>
              <a:rPr lang="en-US" altLang="zh-TW" dirty="0" smtClean="0"/>
              <a:t> y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(+){1,4}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好多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...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0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53400" cy="680120"/>
          </a:xfrm>
        </p:spPr>
        <p:txBody>
          <a:bodyPr>
            <a:normAutofit fontScale="90000"/>
          </a:bodyPr>
          <a:lstStyle/>
          <a:p>
            <a:r>
              <a:rPr lang="en-US" altLang="zh-TW" sz="4400" dirty="0"/>
              <a:t>KWIC</a:t>
            </a:r>
            <a:r>
              <a:rPr lang="en-US" altLang="zh-TW" sz="4400" dirty="0" smtClean="0"/>
              <a:t>+</a:t>
            </a:r>
            <a:r>
              <a:rPr lang="zh-TW" altLang="en-US" sz="4400" dirty="0" smtClean="0"/>
              <a:t>右排序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4" y="1556792"/>
            <a:ext cx="88392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4788024" y="2852936"/>
            <a:ext cx="456872" cy="1944216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788024" y="5169948"/>
            <a:ext cx="456872" cy="1304528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93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結構的重覆</a:t>
            </a:r>
            <a:r>
              <a:rPr lang="zh-TW" altLang="en-US" dirty="0" smtClean="0"/>
              <a:t>：詞性的限制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限制中間的詞</a:t>
            </a:r>
            <a:r>
              <a:rPr lang="zh-TW" altLang="en-US" dirty="0"/>
              <a:t>性</a:t>
            </a:r>
            <a:endParaRPr lang="en-US" altLang="zh-TW" dirty="0" smtClean="0"/>
          </a:p>
          <a:p>
            <a:pPr lvl="1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en-US" altLang="zh-TW" b="1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Nh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 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(_</a:t>
            </a:r>
            <a:r>
              <a:rPr lang="en-US" altLang="zh-TW" b="1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)+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 說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+ _</a:t>
            </a:r>
            <a:r>
              <a:rPr lang="en-US" altLang="zh-TW" b="1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 說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對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+*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_</a:t>
            </a:r>
            <a:r>
              <a:rPr lang="en-US" altLang="zh-TW" b="1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Nh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來 說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17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練習：離合詞查詢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請找出下列離合詞的例句：</a:t>
            </a:r>
            <a:endParaRPr lang="en-US" altLang="zh-TW" dirty="0" smtClean="0"/>
          </a:p>
          <a:p>
            <a:pPr lvl="1"/>
            <a:r>
              <a:rPr lang="zh-TW" altLang="en-US" dirty="0"/>
              <a:t>傷心、遭殃、</a:t>
            </a:r>
            <a:r>
              <a:rPr lang="zh-TW" altLang="en-US" dirty="0" smtClean="0"/>
              <a:t>吃驚</a:t>
            </a:r>
            <a:endParaRPr lang="en-US" altLang="zh-TW" dirty="0" smtClean="0"/>
          </a:p>
          <a:p>
            <a:pPr lvl="1"/>
            <a:r>
              <a:rPr lang="zh-TW" altLang="en-US" dirty="0"/>
              <a:t>洩氣、上當、著急</a:t>
            </a:r>
          </a:p>
        </p:txBody>
      </p:sp>
    </p:spTree>
    <p:extLst>
      <p:ext uri="{BB962C8B-B14F-4D97-AF65-F5344CB8AC3E}">
        <p14:creationId xmlns:p14="http://schemas.microsoft.com/office/powerpoint/2010/main" val="34532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Simple Query </a:t>
            </a:r>
            <a:r>
              <a:rPr lang="zh-TW" altLang="en-US" dirty="0"/>
              <a:t>的</a:t>
            </a:r>
            <a:r>
              <a:rPr lang="zh-TW" altLang="en-US" dirty="0" smtClean="0"/>
              <a:t>極限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無法排除某些字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一九二六、一百二十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dirty="0" smtClean="0">
                <a:latin typeface="+mj-ea"/>
                <a:ea typeface="+mj-ea"/>
                <a:sym typeface="Wingdings" panose="05000000000000000000" pitchFamily="2" charset="2"/>
              </a:rPr>
              <a:t>無法用詞性排除「非成語的詞」</a:t>
            </a:r>
            <a:endParaRPr lang="en-US" altLang="zh-TW" dirty="0" smtClean="0">
              <a:latin typeface="+mj-ea"/>
              <a:ea typeface="+mj-ea"/>
              <a:sym typeface="Wingdings" panose="05000000000000000000" pitchFamily="2" charset="2"/>
            </a:endParaRPr>
          </a:p>
          <a:p>
            <a:pPr lvl="1"/>
            <a:r>
              <a:rPr lang="en-US" altLang="zh-TW" dirty="0" smtClean="0">
                <a:latin typeface="+mj-ea"/>
                <a:ea typeface="+mj-ea"/>
                <a:sym typeface="Wingdings" panose="05000000000000000000" pitchFamily="2" charset="2"/>
              </a:rPr>
              <a:t>????  </a:t>
            </a:r>
            <a:r>
              <a:rPr lang="zh-TW" altLang="en-US" dirty="0" smtClean="0">
                <a:latin typeface="+mj-ea"/>
                <a:ea typeface="+mj-ea"/>
                <a:sym typeface="Wingdings" panose="05000000000000000000" pitchFamily="2" charset="2"/>
              </a:rPr>
              <a:t>二十六日、總辦事處、第三世界</a:t>
            </a:r>
            <a:endParaRPr lang="en-US" altLang="zh-TW" dirty="0" smtClean="0">
              <a:latin typeface="+mj-ea"/>
              <a:ea typeface="+mj-ea"/>
              <a:sym typeface="Wingdings" panose="05000000000000000000" pitchFamily="2" charset="2"/>
            </a:endParaRPr>
          </a:p>
          <a:p>
            <a:r>
              <a:rPr lang="zh-TW" altLang="en-US" dirty="0">
                <a:latin typeface="+mj-ea"/>
              </a:rPr>
              <a:t>查詢結構會跨句</a:t>
            </a:r>
            <a:endParaRPr lang="en-US" altLang="zh-TW" dirty="0">
              <a:latin typeface="+mj-ea"/>
            </a:endParaRPr>
          </a:p>
          <a:p>
            <a:pPr lvl="1"/>
            <a:r>
              <a:rPr lang="zh-TW" altLang="en-US" dirty="0">
                <a:latin typeface="+mj-ea"/>
              </a:rPr>
              <a:t>例：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(+)+ 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r>
              <a:rPr lang="zh-TW" altLang="en-US" dirty="0" smtClean="0"/>
              <a:t>無法查詢重疊詞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AABB</a:t>
            </a:r>
            <a:r>
              <a:rPr lang="zh-TW" altLang="en-US" dirty="0" smtClean="0"/>
              <a:t>：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大大小小、乾乾淨淨、清清楚楚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/>
              <a:t>AAB</a:t>
            </a:r>
            <a:r>
              <a:rPr lang="zh-TW" altLang="en-US" dirty="0" smtClean="0"/>
              <a:t>：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爬爬山，掃掃地，揮揮手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搖搖頭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/>
              <a:t>ABB</a:t>
            </a:r>
            <a:r>
              <a:rPr lang="zh-TW" altLang="en-US" dirty="0" smtClean="0"/>
              <a:t>：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一家家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一篇篇，陰沉沉，慢吞吞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/>
              <a:t>ABAB</a:t>
            </a:r>
            <a:r>
              <a:rPr lang="zh-TW" altLang="en-US" dirty="0" smtClean="0"/>
              <a:t>：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巴結巴結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練習練習，悠哉悠哉，研究研究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/>
              <a:t>AA</a:t>
            </a:r>
            <a:r>
              <a:rPr lang="zh-TW" altLang="en-US" dirty="0" smtClean="0"/>
              <a:t>：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常常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滾滾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/>
              <a:t>使用</a:t>
            </a:r>
            <a:r>
              <a:rPr lang="en-US" altLang="zh-TW" dirty="0" smtClean="0"/>
              <a:t> CQP </a:t>
            </a:r>
            <a:r>
              <a:rPr lang="zh-TW" altLang="en-US" dirty="0" smtClean="0"/>
              <a:t>語法解</a:t>
            </a:r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82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柒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CQP </a:t>
            </a:r>
            <a:r>
              <a:rPr lang="zh-TW" altLang="en-US" dirty="0" smtClean="0"/>
              <a:t>查詢語言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5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查詢語言簡介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CQP: Corpus Query Processor (Evert and </a:t>
            </a:r>
            <a:r>
              <a:rPr lang="en-US" altLang="zh-TW" dirty="0" err="1" smtClean="0"/>
              <a:t>Hardie</a:t>
            </a:r>
            <a:r>
              <a:rPr lang="en-US" altLang="zh-TW" dirty="0" smtClean="0"/>
              <a:t>, 2011)</a:t>
            </a:r>
          </a:p>
          <a:p>
            <a:pPr lvl="1"/>
            <a:r>
              <a:rPr lang="zh-TW" altLang="en-US" dirty="0" smtClean="0"/>
              <a:t>提供細緻的查詢功能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使用上較</a:t>
            </a:r>
            <a:r>
              <a:rPr lang="zh-TW" altLang="en-US" dirty="0"/>
              <a:t>複雜</a:t>
            </a:r>
            <a:endParaRPr lang="en-US" altLang="zh-TW" dirty="0" smtClean="0"/>
          </a:p>
          <a:p>
            <a:r>
              <a:rPr lang="zh-TW" altLang="en-US" dirty="0" smtClean="0"/>
              <a:t>使用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在查詢介面中切換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Query mode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CQP syntax</a:t>
            </a:r>
          </a:p>
          <a:p>
            <a:pPr lvl="1"/>
            <a:endParaRPr lang="en-US" altLang="zh-TW" dirty="0" smtClean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24" y="4617448"/>
            <a:ext cx="5413270" cy="129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</a:t>
            </a:r>
            <a:r>
              <a:rPr lang="zh-TW" altLang="en-US" dirty="0" smtClean="0"/>
              <a:t>查詢式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例子：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查詢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「把」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word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 </a:t>
            </a:r>
            <a:r>
              <a:rPr lang="en-US" altLang="zh-TW" b="1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en-US" altLang="zh-TW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Nf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只要量詞的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「把」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 </a:t>
            </a:r>
            <a:r>
              <a:rPr lang="en-US" altLang="zh-TW" b="1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!=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en-US" altLang="zh-TW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Nf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只要非量詞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的「把」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 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!(</a:t>
            </a:r>
            <a:r>
              <a:rPr lang="en-US" altLang="zh-TW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=“</a:t>
            </a:r>
            <a:r>
              <a:rPr lang="en-US" altLang="zh-TW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Nf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同上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 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</a:t>
            </a:r>
            <a:r>
              <a:rPr lang="en-US" altLang="zh-TW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Nf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|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pos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="Na"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練習：</a:t>
            </a:r>
            <a:endParaRPr lang="en-US" altLang="zh-TW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zh-TW" altLang="en-US" dirty="0" smtClean="0"/>
              <a:t>查詢</a:t>
            </a:r>
            <a:r>
              <a:rPr lang="zh-TW" altLang="en-US" dirty="0" smtClean="0">
                <a:solidFill>
                  <a:srgbClr val="FF0000"/>
                </a:solidFill>
              </a:rPr>
              <a:t>非</a:t>
            </a:r>
            <a:r>
              <a:rPr lang="zh-TW" altLang="en-US" dirty="0">
                <a:solidFill>
                  <a:srgbClr val="FF0000"/>
                </a:solidFill>
              </a:rPr>
              <a:t>名詞</a:t>
            </a:r>
            <a:r>
              <a:rPr lang="zh-TW" altLang="en-US" dirty="0"/>
              <a:t>且</a:t>
            </a:r>
            <a:r>
              <a:rPr lang="zh-TW" altLang="en-US" dirty="0">
                <a:solidFill>
                  <a:srgbClr val="FF0000"/>
                </a:solidFill>
              </a:rPr>
              <a:t>非動詞</a:t>
            </a:r>
            <a:r>
              <a:rPr lang="zh-TW" altLang="en-US" dirty="0"/>
              <a:t>的「把」</a:t>
            </a:r>
          </a:p>
        </p:txBody>
      </p:sp>
    </p:spTree>
    <p:extLst>
      <p:ext uri="{BB962C8B-B14F-4D97-AF65-F5344CB8AC3E}">
        <p14:creationId xmlns:p14="http://schemas.microsoft.com/office/powerpoint/2010/main" val="994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萬用字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.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zh-TW" altLang="en-US" b="1" dirty="0" smtClean="0"/>
              <a:t>：</a:t>
            </a:r>
            <a:r>
              <a:rPr lang="zh-TW" altLang="en-US" dirty="0" smtClean="0"/>
              <a:t>代替一個字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好高 </a:t>
            </a:r>
            <a:r>
              <a:rPr lang="en-US" altLang="zh-TW" sz="29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r>
              <a:rPr lang="zh-TW" altLang="en-US" b="1" dirty="0">
                <a:solidFill>
                  <a:srgbClr val="FF0000"/>
                </a:solidFill>
              </a:rPr>
              <a:t>＊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> </a:t>
            </a:r>
            <a:r>
              <a:rPr lang="zh-TW" altLang="en-US" dirty="0" smtClean="0"/>
              <a:t>前字重複 </a:t>
            </a:r>
            <a:r>
              <a:rPr lang="en-US" altLang="zh-TW" dirty="0" smtClean="0"/>
              <a:t>0~N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*"]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哈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哈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哈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哈哈哈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.*"]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副手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副作用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副總統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副院長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....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+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> </a:t>
            </a:r>
            <a:r>
              <a:rPr lang="zh-TW" altLang="en-US" dirty="0" smtClean="0"/>
              <a:t>代替</a:t>
            </a:r>
            <a:r>
              <a:rPr lang="en-US" altLang="zh-TW" dirty="0" smtClean="0"/>
              <a:t> 1~N </a:t>
            </a:r>
            <a:r>
              <a:rPr lang="zh-TW" altLang="en-US" dirty="0" smtClean="0"/>
              <a:t>個字元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.+"]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副手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副作用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副總統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副院長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...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[AB...]</a:t>
            </a:r>
            <a:r>
              <a:rPr lang="zh-TW" altLang="en-US" b="1" dirty="0" smtClean="0"/>
              <a:t>：任選一個字</a:t>
            </a:r>
            <a:endParaRPr lang="en-US" altLang="zh-TW" b="1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[word="[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台臺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灣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1"/>
            <a:r>
              <a:rPr lang="zh-TW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注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意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：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「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」和「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」中間沒有逗號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lang="en-US" altLang="zh-TW" b="1" dirty="0">
                <a:solidFill>
                  <a:srgbClr val="FF0000"/>
                </a:solidFill>
              </a:rPr>
              <a:t>[^AB...]</a:t>
            </a:r>
            <a:r>
              <a:rPr lang="zh-TW" altLang="en-US" b="1" dirty="0"/>
              <a:t>：否定一組</a:t>
            </a:r>
            <a:r>
              <a:rPr lang="zh-TW" altLang="en-US" b="1" dirty="0" smtClean="0"/>
              <a:t>字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[^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百千萬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[^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百千萬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]"]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一清二楚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strike="dblStrike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一千二百</a:t>
            </a:r>
            <a:r>
              <a:rPr lang="en-US" altLang="zh-TW" strike="dblStrike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一石二鳥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lvl="1"/>
            <a:r>
              <a:rPr lang="zh-TW" altLang="en-US" dirty="0" smtClean="0">
                <a:latin typeface="+mn-ea"/>
                <a:sym typeface="Wingdings" panose="05000000000000000000" pitchFamily="2" charset="2"/>
              </a:rPr>
              <a:t>限制一和二之間不能夾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「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」、「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」、「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"(X|Y)Z"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>X,Y </a:t>
            </a:r>
            <a:r>
              <a:rPr lang="zh-TW" altLang="en-US" b="1" dirty="0" smtClean="0"/>
              <a:t>任選一組</a:t>
            </a:r>
            <a:endParaRPr lang="en-US" altLang="zh-TW" b="1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[word="(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|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62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</a:t>
            </a:r>
            <a:r>
              <a:rPr lang="zh-TW" altLang="en-US" dirty="0" smtClean="0"/>
              <a:t>查詢式的語法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符號</a:t>
            </a:r>
            <a:endParaRPr lang="en-US" altLang="zh-TW" dirty="0"/>
          </a:p>
          <a:p>
            <a:pPr lvl="1"/>
            <a:r>
              <a:rPr lang="zh-TW" altLang="en-US" dirty="0" smtClean="0"/>
              <a:t>方括號 </a:t>
            </a:r>
            <a:r>
              <a:rPr lang="en-US" altLang="zh-TW" dirty="0" smtClean="0"/>
              <a:t>[]</a:t>
            </a:r>
            <a:r>
              <a:rPr lang="zh-TW" altLang="en-US" dirty="0" smtClean="0"/>
              <a:t>：一組括號代表一個詞</a:t>
            </a:r>
            <a:endParaRPr lang="en-US" altLang="zh-TW" dirty="0" smtClean="0"/>
          </a:p>
          <a:p>
            <a:r>
              <a:rPr lang="zh-TW" altLang="en-US" dirty="0" smtClean="0"/>
              <a:t>括號中的條件：限制該詞的性質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</a:rPr>
              <a:t>word="A"</a:t>
            </a:r>
            <a:r>
              <a:rPr lang="zh-TW" altLang="en-US" dirty="0" smtClean="0"/>
              <a:t>：限制詞形為</a:t>
            </a:r>
            <a:r>
              <a:rPr lang="en-US" altLang="zh-TW" dirty="0" smtClean="0"/>
              <a:t> A</a:t>
            </a:r>
          </a:p>
          <a:p>
            <a:pPr lvl="1"/>
            <a:r>
              <a:rPr lang="en-US" altLang="zh-TW" b="1" dirty="0" err="1">
                <a:solidFill>
                  <a:srgbClr val="0070C0"/>
                </a:solidFill>
              </a:rPr>
              <a:t>pos</a:t>
            </a:r>
            <a:r>
              <a:rPr lang="en-US" altLang="zh-TW" b="1" dirty="0" smtClean="0">
                <a:solidFill>
                  <a:srgbClr val="0070C0"/>
                </a:solidFill>
              </a:rPr>
              <a:t>="B"</a:t>
            </a:r>
            <a:r>
              <a:rPr lang="zh-TW" altLang="en-US" dirty="0" smtClean="0"/>
              <a:t>：</a:t>
            </a:r>
            <a:r>
              <a:rPr lang="zh-TW" altLang="en-US" dirty="0"/>
              <a:t>限制</a:t>
            </a:r>
            <a:r>
              <a:rPr lang="zh-TW" altLang="en-US" dirty="0" smtClean="0"/>
              <a:t>詞性為</a:t>
            </a:r>
            <a:r>
              <a:rPr lang="en-US" altLang="zh-TW" dirty="0" smtClean="0"/>
              <a:t> B</a:t>
            </a:r>
          </a:p>
          <a:p>
            <a:pPr lvl="1"/>
            <a:r>
              <a:rPr lang="en-US" altLang="zh-TW" b="1" dirty="0" err="1" smtClean="0">
                <a:solidFill>
                  <a:srgbClr val="0070C0"/>
                </a:solidFill>
              </a:rPr>
              <a:t>pos</a:t>
            </a:r>
            <a:r>
              <a:rPr lang="en-US" altLang="zh-TW" b="1" dirty="0" smtClean="0">
                <a:solidFill>
                  <a:srgbClr val="0070C0"/>
                </a:solidFill>
              </a:rPr>
              <a:t>!="B"</a:t>
            </a:r>
            <a:r>
              <a:rPr lang="zh-TW" altLang="en-US" dirty="0" smtClean="0"/>
              <a:t>：限制詞性不得為</a:t>
            </a:r>
            <a:r>
              <a:rPr lang="en-US" altLang="zh-TW" dirty="0" smtClean="0"/>
              <a:t> B</a:t>
            </a:r>
            <a:endParaRPr lang="en-US" altLang="zh-TW" dirty="0"/>
          </a:p>
          <a:p>
            <a:pPr lvl="1"/>
            <a:r>
              <a:rPr lang="en-US" altLang="zh-TW" b="1" dirty="0">
                <a:solidFill>
                  <a:srgbClr val="0070C0"/>
                </a:solidFill>
              </a:rPr>
              <a:t>X</a:t>
            </a:r>
            <a:r>
              <a:rPr lang="zh-TW" altLang="en-US" b="1" dirty="0">
                <a:solidFill>
                  <a:srgbClr val="0070C0"/>
                </a:solidFill>
              </a:rPr>
              <a:t> </a:t>
            </a:r>
            <a:r>
              <a:rPr lang="en-US" altLang="zh-TW" b="1" dirty="0">
                <a:solidFill>
                  <a:srgbClr val="0070C0"/>
                </a:solidFill>
              </a:rPr>
              <a:t>&amp; Y</a:t>
            </a:r>
            <a:r>
              <a:rPr lang="zh-TW" altLang="en-US" dirty="0"/>
              <a:t>：兩個條件都要符合</a:t>
            </a:r>
            <a:endParaRPr lang="en-US" altLang="zh-TW" dirty="0"/>
          </a:p>
          <a:p>
            <a:pPr lvl="1"/>
            <a:r>
              <a:rPr lang="en-US" altLang="zh-TW" b="1" dirty="0">
                <a:solidFill>
                  <a:srgbClr val="0070C0"/>
                </a:solidFill>
              </a:rPr>
              <a:t>X | Y </a:t>
            </a:r>
            <a:r>
              <a:rPr lang="zh-TW" altLang="en-US" dirty="0"/>
              <a:t>：任意條件符合即可  </a:t>
            </a:r>
            <a:endParaRPr lang="en-US" altLang="zh-TW" dirty="0" smtClean="0"/>
          </a:p>
          <a:p>
            <a:r>
              <a:rPr lang="zh-TW" altLang="en-US" dirty="0" smtClean="0"/>
              <a:t>註：若沒有限制條件，代表任意詞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例如：</a:t>
            </a:r>
            <a:r>
              <a:rPr lang="en-US" altLang="zh-TW" dirty="0" smtClean="0"/>
              <a:t>  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 []  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來說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pPr lvl="2"/>
            <a:r>
              <a:rPr lang="zh-TW" altLang="en-US" dirty="0" smtClean="0"/>
              <a:t>相當於</a:t>
            </a:r>
            <a:r>
              <a:rPr lang="en-US" altLang="zh-TW" dirty="0" smtClean="0"/>
              <a:t>Simple Query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+ 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來說</a:t>
            </a:r>
            <a:endParaRPr lang="en-US" altLang="zh-TW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5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語法於構詞上的觀察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用途一：觀察</a:t>
            </a:r>
            <a:r>
              <a:rPr lang="zh-TW" altLang="en-US" dirty="0"/>
              <a:t>錯別字、</a:t>
            </a:r>
            <a:r>
              <a:rPr lang="zh-TW" altLang="en-US" dirty="0" smtClean="0"/>
              <a:t>異體字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旁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心無旁騖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心無旁鶩</a:t>
            </a:r>
            <a:endParaRPr lang="en-US" altLang="zh-TW" dirty="0" smtClean="0"/>
          </a:p>
          <a:p>
            <a:r>
              <a:rPr lang="zh-TW" altLang="en-US" dirty="0"/>
              <a:t>用途二：觀察詞首、詞尾的</a:t>
            </a:r>
            <a:r>
              <a:rPr lang="zh-TW" altLang="en-US" dirty="0" smtClean="0"/>
              <a:t>用法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副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*"</a:t>
            </a:r>
            <a:r>
              <a:rPr lang="en-US" altLang="zh-TW" b="1" dirty="0" smtClean="0">
                <a:solidFill>
                  <a:srgbClr val="0070C0"/>
                </a:solidFill>
              </a:rPr>
              <a:t>] 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副總統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副主席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/>
              <a:t>用途三：觀察字的構</a:t>
            </a:r>
            <a:r>
              <a:rPr lang="zh-TW" altLang="en-US" dirty="0" smtClean="0"/>
              <a:t>詞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</a:rPr>
              <a:t>[word=".*</a:t>
            </a:r>
            <a:r>
              <a:rPr lang="zh-TW" altLang="en-US" b="1" dirty="0" smtClean="0">
                <a:solidFill>
                  <a:srgbClr val="0070C0"/>
                </a:solidFill>
              </a:rPr>
              <a:t>騖</a:t>
            </a:r>
            <a:r>
              <a:rPr lang="en-US" altLang="zh-TW" b="1" dirty="0" smtClean="0">
                <a:solidFill>
                  <a:srgbClr val="0070C0"/>
                </a:solidFill>
              </a:rPr>
              <a:t>.*"]</a:t>
            </a:r>
          </a:p>
          <a:p>
            <a:r>
              <a:rPr lang="zh-TW" altLang="en-US" dirty="0"/>
              <a:t>用途四：易混淆字的</a:t>
            </a:r>
            <a:r>
              <a:rPr lang="zh-TW" altLang="en-US" dirty="0" smtClean="0"/>
              <a:t>辨析</a:t>
            </a:r>
            <a:endParaRPr lang="en-US" altLang="zh-TW" dirty="0" smtClean="0"/>
          </a:p>
          <a:p>
            <a:pPr lvl="1"/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蹟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vs. 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跡</a:t>
            </a:r>
            <a:endParaRPr lang="en-US" altLang="zh-TW" dirty="0" smtClean="0"/>
          </a:p>
          <a:p>
            <a:r>
              <a:rPr lang="zh-TW" altLang="en-US" dirty="0"/>
              <a:t>用途五：觀察規則性構</a:t>
            </a:r>
            <a:r>
              <a:rPr lang="zh-TW" altLang="en-US" dirty="0" smtClean="0"/>
              <a:t>詞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千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</a:p>
          <a:p>
            <a:r>
              <a:rPr lang="zh-TW" altLang="en-US" dirty="0"/>
              <a:t>用途六：觀察詞性</a:t>
            </a:r>
            <a:r>
              <a:rPr lang="zh-TW" altLang="en-US" dirty="0" smtClean="0"/>
              <a:t>分布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</a:rPr>
              <a:t>把</a:t>
            </a:r>
            <a:r>
              <a:rPr lang="en-US" altLang="zh-TW" b="1" dirty="0" smtClean="0">
                <a:solidFill>
                  <a:srgbClr val="0070C0"/>
                </a:solidFill>
              </a:rPr>
              <a:t>"]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54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CQP </a:t>
            </a:r>
            <a:r>
              <a:rPr lang="zh-TW" altLang="en-US" dirty="0" smtClean="0"/>
              <a:t>語法於結構</a:t>
            </a:r>
            <a:r>
              <a:rPr lang="zh-TW" altLang="en-US" dirty="0"/>
              <a:t>的</a:t>
            </a:r>
            <a:r>
              <a:rPr lang="zh-TW" altLang="en-US" dirty="0" smtClean="0"/>
              <a:t>重覆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？</a:t>
            </a:r>
            <a:r>
              <a:rPr lang="zh-TW" altLang="en-US" dirty="0" smtClean="0"/>
              <a:t>：結構重複</a:t>
            </a:r>
            <a:r>
              <a:rPr lang="en-US" altLang="zh-TW" dirty="0" smtClean="0"/>
              <a:t> 0 </a:t>
            </a:r>
            <a:r>
              <a:rPr lang="zh-TW" altLang="en-US" dirty="0" smtClean="0"/>
              <a:t>或</a:t>
            </a:r>
            <a:r>
              <a:rPr lang="en-US" altLang="zh-TW" dirty="0" smtClean="0"/>
              <a:t> 1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過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...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* </a:t>
            </a:r>
            <a:r>
              <a:rPr lang="zh-TW" altLang="en-US" dirty="0" smtClean="0"/>
              <a:t>：</a:t>
            </a:r>
            <a:r>
              <a:rPr lang="zh-TW" altLang="en-US" dirty="0"/>
              <a:t>結構重複</a:t>
            </a:r>
            <a:r>
              <a:rPr lang="en-US" altLang="zh-TW" dirty="0"/>
              <a:t> </a:t>
            </a:r>
            <a:r>
              <a:rPr lang="en-US" altLang="zh-TW" dirty="0" smtClean="0"/>
              <a:t>0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[]* 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過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+</a:t>
            </a:r>
            <a:r>
              <a:rPr lang="en-US" altLang="zh-TW" dirty="0" smtClean="0"/>
              <a:t> </a:t>
            </a:r>
            <a:r>
              <a:rPr lang="zh-TW" altLang="en-US" dirty="0" smtClean="0"/>
              <a:t>：</a:t>
            </a:r>
            <a:r>
              <a:rPr lang="zh-TW" altLang="en-US" dirty="0"/>
              <a:t>結構重複</a:t>
            </a:r>
            <a:r>
              <a:rPr lang="en-US" altLang="zh-TW" dirty="0"/>
              <a:t> </a:t>
            </a:r>
            <a:r>
              <a:rPr lang="en-US" altLang="zh-TW" dirty="0" smtClean="0"/>
              <a:t>1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n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[]+ 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過 電話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,...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</a:rPr>
              <a:t>{</a:t>
            </a:r>
            <a:r>
              <a:rPr lang="en-US" altLang="zh-TW" b="1" dirty="0" err="1" smtClean="0">
                <a:solidFill>
                  <a:srgbClr val="FF0000"/>
                </a:solidFill>
              </a:rPr>
              <a:t>x,y</a:t>
            </a:r>
            <a:r>
              <a:rPr lang="en-US" altLang="zh-TW" b="1" dirty="0">
                <a:solidFill>
                  <a:srgbClr val="FF0000"/>
                </a:solidFill>
              </a:rPr>
              <a:t>}</a:t>
            </a:r>
            <a:r>
              <a:rPr lang="zh-TW" altLang="en-US" dirty="0" smtClean="0"/>
              <a:t>：</a:t>
            </a:r>
            <a:r>
              <a:rPr lang="zh-TW" altLang="en-US" dirty="0"/>
              <a:t>結構</a:t>
            </a:r>
            <a:r>
              <a:rPr lang="zh-TW" altLang="en-US" dirty="0" smtClean="0"/>
              <a:t>重複 </a:t>
            </a:r>
            <a:r>
              <a:rPr lang="en-US" altLang="zh-TW" dirty="0" smtClean="0"/>
              <a:t>x </a:t>
            </a:r>
            <a:r>
              <a:rPr lang="zh-TW" altLang="en-US" dirty="0" smtClean="0"/>
              <a:t>到</a:t>
            </a:r>
            <a:r>
              <a:rPr lang="en-US" altLang="zh-TW" dirty="0" smtClean="0"/>
              <a:t> y 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 []{1,4} [word="</a:t>
            </a:r>
            <a:r>
              <a:rPr lang="zh-TW" altLang="en-US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電話</a:t>
            </a:r>
            <a:r>
              <a: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"]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打 了 好多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通 電話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 ...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01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4716</TotalTime>
  <Words>4832</Words>
  <Application>Microsoft Office PowerPoint</Application>
  <PresentationFormat>如螢幕大小 (4:3)</PresentationFormat>
  <Paragraphs>947</Paragraphs>
  <Slides>124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124</vt:i4>
      </vt:variant>
    </vt:vector>
  </HeadingPairs>
  <TitlesOfParts>
    <vt:vector size="125" baseType="lpstr">
      <vt:lpstr>中庸</vt:lpstr>
      <vt:lpstr> 2019 語料庫及標準體系應用工作坊   講解與實作   白明弘  2019年4月26日 </vt:lpstr>
      <vt:lpstr>大綱</vt:lpstr>
      <vt:lpstr>華語文語料庫應用系統整合入口</vt:lpstr>
      <vt:lpstr>PowerPoint 簡報</vt:lpstr>
      <vt:lpstr>語料庫查詢工具</vt:lpstr>
      <vt:lpstr>一、KWIC 功能</vt:lpstr>
      <vt:lpstr>沒有對齊的情況</vt:lpstr>
      <vt:lpstr>KWIC+左排序</vt:lpstr>
      <vt:lpstr>KWIC+右排序</vt:lpstr>
      <vt:lpstr>二、搭配詞功能</vt:lpstr>
      <vt:lpstr>三、語料查詢語言：CQL</vt:lpstr>
      <vt:lpstr>四、近義詞</vt:lpstr>
      <vt:lpstr>五、詞頻表</vt:lpstr>
      <vt:lpstr>六、平行語料庫</vt:lpstr>
      <vt:lpstr>七、詞彙特性速描 (Word Sketch)</vt:lpstr>
      <vt:lpstr>八、詞串(N-Grams)</vt:lpstr>
      <vt:lpstr>語料庫查詢工具的基礎功能</vt:lpstr>
      <vt:lpstr>語料庫查詢系統比較</vt:lpstr>
      <vt:lpstr>貳、國教院索引典的使用方法</vt:lpstr>
      <vt:lpstr>國教院索引典採用 CQPWeb 引擎</vt:lpstr>
      <vt:lpstr>國教院索引典系統</vt:lpstr>
      <vt:lpstr>索引典介面</vt:lpstr>
      <vt:lpstr>查詢結果的數字</vt:lpstr>
      <vt:lpstr>詞頻 vs. 每百萬詞頻率</vt:lpstr>
      <vt:lpstr>詞頻 vs. 每百萬詞頻率</vt:lpstr>
      <vt:lpstr>PowerPoint 簡報</vt:lpstr>
      <vt:lpstr>PowerPoint 簡報</vt:lpstr>
      <vt:lpstr>查詢結果的翻頁功能</vt:lpstr>
      <vt:lpstr> 查詢結果的 KWIC 呈現</vt:lpstr>
      <vt:lpstr>查詢之隨機排序</vt:lpstr>
      <vt:lpstr>查詢之再處理</vt:lpstr>
      <vt:lpstr>一、隨機取樣(Thin)</vt:lpstr>
      <vt:lpstr>二、詞頻彙整(Frequency breakdown)</vt:lpstr>
      <vt:lpstr>Corpus Info</vt:lpstr>
      <vt:lpstr>PowerPoint 簡報</vt:lpstr>
      <vt:lpstr>PowerPoint 簡報</vt:lpstr>
      <vt:lpstr>Token vs. Type</vt:lpstr>
      <vt:lpstr>應用二：觀察前後詞</vt:lpstr>
      <vt:lpstr>應用二：觀察前後詞</vt:lpstr>
      <vt:lpstr>應用三：比較常用度</vt:lpstr>
      <vt:lpstr>(自行車|腳踏車) 查詢結果</vt:lpstr>
      <vt:lpstr>詞頻彙整：常用度比例</vt:lpstr>
      <vt:lpstr>PowerPoint 簡報</vt:lpstr>
      <vt:lpstr>PowerPoint 簡報</vt:lpstr>
      <vt:lpstr>三、詞頻分布(Distrubition)</vt:lpstr>
      <vt:lpstr>四、排序（Sort）：右排序</vt:lpstr>
      <vt:lpstr>排序(Sort) ：左排序</vt:lpstr>
      <vt:lpstr>五、配搭詞統計(Collocations)</vt:lpstr>
      <vt:lpstr>搭配詞分析</vt:lpstr>
      <vt:lpstr>搭配詞：「漂亮」為例</vt:lpstr>
      <vt:lpstr>搭配詞表的功能</vt:lpstr>
      <vt:lpstr>「很」出現位置分布</vt:lpstr>
      <vt:lpstr>「很」和「漂亮」一起出現的例句</vt:lpstr>
      <vt:lpstr>六、下載</vt:lpstr>
      <vt:lpstr>七、例句標記</vt:lpstr>
      <vt:lpstr>標記定義</vt:lpstr>
      <vt:lpstr>樣本分類標記</vt:lpstr>
      <vt:lpstr>標記的用處</vt:lpstr>
      <vt:lpstr>標記的用處</vt:lpstr>
      <vt:lpstr>參、語義場關聯詞系統</vt:lpstr>
      <vt:lpstr>語義場關聯詞</vt:lpstr>
      <vt:lpstr>詞嵌入：語義場關聯詞的技術</vt:lpstr>
      <vt:lpstr>使用方法</vt:lpstr>
      <vt:lpstr>不同語料，不同效果</vt:lpstr>
      <vt:lpstr>選擇不同分級標準</vt:lpstr>
      <vt:lpstr>只看詞表收錄的詞</vt:lpstr>
      <vt:lpstr>負關聯詞的用途</vt:lpstr>
      <vt:lpstr>PowerPoint 簡報</vt:lpstr>
      <vt:lpstr>PowerPoint 簡報</vt:lpstr>
      <vt:lpstr>肆、華英雙語索引典系統簡介</vt:lpstr>
      <vt:lpstr>雙語索引典之特色</vt:lpstr>
      <vt:lpstr>國教院華英雙語索引典</vt:lpstr>
      <vt:lpstr>補辭典之不足</vt:lpstr>
      <vt:lpstr>補辭典之不足</vt:lpstr>
      <vt:lpstr>翻譯研究：以被動式之翻譯</vt:lpstr>
      <vt:lpstr>近義詞觀察</vt:lpstr>
      <vt:lpstr>PowerPoint 簡報</vt:lpstr>
      <vt:lpstr>PowerPoint 簡報</vt:lpstr>
      <vt:lpstr>伍、例句編輯系統的應用</vt:lpstr>
      <vt:lpstr>詞彙難度的觀察</vt:lpstr>
      <vt:lpstr>國教院例句編輯輔助系統</vt:lpstr>
      <vt:lpstr>詞彙分級標記</vt:lpstr>
      <vt:lpstr>語義場關聯詞查詢</vt:lpstr>
      <vt:lpstr>如何出作業或考題</vt:lpstr>
      <vt:lpstr>小結</vt:lpstr>
      <vt:lpstr>陸、結構查詢</vt:lpstr>
      <vt:lpstr>短語結構查詢 I</vt:lpstr>
      <vt:lpstr>短語結構查詢 II</vt:lpstr>
      <vt:lpstr>結構的重覆：符號定義</vt:lpstr>
      <vt:lpstr>結構的重覆：詞性的限制</vt:lpstr>
      <vt:lpstr>練習：離合詞查詢</vt:lpstr>
      <vt:lpstr>Simple Query 的極限</vt:lpstr>
      <vt:lpstr>柒、CQP 查詢語言</vt:lpstr>
      <vt:lpstr>CQP 查詢語言簡介</vt:lpstr>
      <vt:lpstr>CQP查詢式</vt:lpstr>
      <vt:lpstr>CQP 萬用字</vt:lpstr>
      <vt:lpstr>CQP查詢式的語法</vt:lpstr>
      <vt:lpstr>CQP 語法於構詞上的觀察</vt:lpstr>
      <vt:lpstr>CQP 語法於結構的重覆</vt:lpstr>
      <vt:lpstr>CQP 語法於詞性的限制</vt:lpstr>
      <vt:lpstr>CQP 語法簡化</vt:lpstr>
      <vt:lpstr>練習</vt:lpstr>
      <vt:lpstr>離合詞觀察</vt:lpstr>
      <vt:lpstr>以 CQP 語法解決Simple Query 極限 I</vt:lpstr>
      <vt:lpstr>以 CQP 語法解決Simple Query 極限 II</vt:lpstr>
      <vt:lpstr>參考資料</vt:lpstr>
      <vt:lpstr>捌、字詞的查詢技巧</vt:lpstr>
      <vt:lpstr>如何觀察詞首或詞尾的使用情況？</vt:lpstr>
      <vt:lpstr>配合：Frequency Breakdown</vt:lpstr>
      <vt:lpstr>用途一：觀察錯別字、異體字</vt:lpstr>
      <vt:lpstr>用途二：觀察詞首、詞尾的用法</vt:lpstr>
      <vt:lpstr>用途三：觀察字的構詞情況</vt:lpstr>
      <vt:lpstr>用途四：易混淆字的辨析 </vt:lpstr>
      <vt:lpstr>用途五：觀察構詞規則</vt:lpstr>
      <vt:lpstr>用途六：觀察詞性分布</vt:lpstr>
      <vt:lpstr>練習：</vt:lpstr>
      <vt:lpstr>玖、統計語料庫詞頻</vt:lpstr>
      <vt:lpstr>如何知道語料庫所有的詞及詞頻？</vt:lpstr>
      <vt:lpstr>詞頻下載頁面</vt:lpstr>
      <vt:lpstr>在 Excel 中匯入詞表</vt:lpstr>
      <vt:lpstr>Excel 匯入精靈</vt:lpstr>
      <vt:lpstr>詞表匯入另 存新檔</vt:lpstr>
      <vt:lpstr>練習：下載詞表</vt:lpstr>
      <vt:lpstr>統計選項說明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2019語料庫及標準體系應用工作坊</dc:title>
  <dc:creator>mhbai</dc:creator>
  <cp:lastModifiedBy>mhbai</cp:lastModifiedBy>
  <cp:revision>510</cp:revision>
  <cp:lastPrinted>2019-04-26T00:48:55Z</cp:lastPrinted>
  <dcterms:created xsi:type="dcterms:W3CDTF">2019-04-22T05:44:04Z</dcterms:created>
  <dcterms:modified xsi:type="dcterms:W3CDTF">2019-10-23T09:21:10Z</dcterms:modified>
</cp:coreProperties>
</file>