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4" r:id="rId1"/>
  </p:sldMasterIdLst>
  <p:notesMasterIdLst>
    <p:notesMasterId r:id="rId89"/>
  </p:notesMasterIdLst>
  <p:handoutMasterIdLst>
    <p:handoutMasterId r:id="rId90"/>
  </p:handoutMasterIdLst>
  <p:sldIdLst>
    <p:sldId id="650" r:id="rId2"/>
    <p:sldId id="257" r:id="rId3"/>
    <p:sldId id="277" r:id="rId4"/>
    <p:sldId id="526" r:id="rId5"/>
    <p:sldId id="531" r:id="rId6"/>
    <p:sldId id="532" r:id="rId7"/>
    <p:sldId id="555" r:id="rId8"/>
    <p:sldId id="527" r:id="rId9"/>
    <p:sldId id="528" r:id="rId10"/>
    <p:sldId id="529" r:id="rId11"/>
    <p:sldId id="530" r:id="rId12"/>
    <p:sldId id="525" r:id="rId13"/>
    <p:sldId id="654" r:id="rId14"/>
    <p:sldId id="623" r:id="rId15"/>
    <p:sldId id="562" r:id="rId16"/>
    <p:sldId id="558" r:id="rId17"/>
    <p:sldId id="538" r:id="rId18"/>
    <p:sldId id="554" r:id="rId19"/>
    <p:sldId id="563" r:id="rId20"/>
    <p:sldId id="561" r:id="rId21"/>
    <p:sldId id="542" r:id="rId22"/>
    <p:sldId id="560" r:id="rId23"/>
    <p:sldId id="564" r:id="rId24"/>
    <p:sldId id="565" r:id="rId25"/>
    <p:sldId id="556" r:id="rId26"/>
    <p:sldId id="624" r:id="rId27"/>
    <p:sldId id="646" r:id="rId28"/>
    <p:sldId id="547" r:id="rId29"/>
    <p:sldId id="557" r:id="rId30"/>
    <p:sldId id="550" r:id="rId31"/>
    <p:sldId id="566" r:id="rId32"/>
    <p:sldId id="647" r:id="rId33"/>
    <p:sldId id="567" r:id="rId34"/>
    <p:sldId id="625" r:id="rId35"/>
    <p:sldId id="686" r:id="rId36"/>
    <p:sldId id="551" r:id="rId37"/>
    <p:sldId id="552" r:id="rId38"/>
    <p:sldId id="681" r:id="rId39"/>
    <p:sldId id="684" r:id="rId40"/>
    <p:sldId id="688" r:id="rId41"/>
    <p:sldId id="568" r:id="rId42"/>
    <p:sldId id="666" r:id="rId43"/>
    <p:sldId id="680" r:id="rId44"/>
    <p:sldId id="667" r:id="rId45"/>
    <p:sldId id="668" r:id="rId46"/>
    <p:sldId id="669" r:id="rId47"/>
    <p:sldId id="670" r:id="rId48"/>
    <p:sldId id="671" r:id="rId49"/>
    <p:sldId id="672" r:id="rId50"/>
    <p:sldId id="673" r:id="rId51"/>
    <p:sldId id="674" r:id="rId52"/>
    <p:sldId id="675" r:id="rId53"/>
    <p:sldId id="676" r:id="rId54"/>
    <p:sldId id="677" r:id="rId55"/>
    <p:sldId id="678" r:id="rId56"/>
    <p:sldId id="679" r:id="rId57"/>
    <p:sldId id="653" r:id="rId58"/>
    <p:sldId id="630" r:id="rId59"/>
    <p:sldId id="627" r:id="rId60"/>
    <p:sldId id="628" r:id="rId61"/>
    <p:sldId id="629" r:id="rId62"/>
    <p:sldId id="631" r:id="rId63"/>
    <p:sldId id="652" r:id="rId64"/>
    <p:sldId id="632" r:id="rId65"/>
    <p:sldId id="633" r:id="rId66"/>
    <p:sldId id="634" r:id="rId67"/>
    <p:sldId id="635" r:id="rId68"/>
    <p:sldId id="636" r:id="rId69"/>
    <p:sldId id="637" r:id="rId70"/>
    <p:sldId id="638" r:id="rId71"/>
    <p:sldId id="645" r:id="rId72"/>
    <p:sldId id="587" r:id="rId73"/>
    <p:sldId id="588" r:id="rId74"/>
    <p:sldId id="593" r:id="rId75"/>
    <p:sldId id="589" r:id="rId76"/>
    <p:sldId id="590" r:id="rId77"/>
    <p:sldId id="591" r:id="rId78"/>
    <p:sldId id="594" r:id="rId79"/>
    <p:sldId id="595" r:id="rId80"/>
    <p:sldId id="596" r:id="rId81"/>
    <p:sldId id="520" r:id="rId82"/>
    <p:sldId id="598" r:id="rId83"/>
    <p:sldId id="600" r:id="rId84"/>
    <p:sldId id="601" r:id="rId85"/>
    <p:sldId id="500" r:id="rId86"/>
    <p:sldId id="602" r:id="rId87"/>
    <p:sldId id="649" r:id="rId88"/>
  </p:sldIdLst>
  <p:sldSz cx="9144000" cy="6858000" type="screen4x3"/>
  <p:notesSz cx="9926638" cy="6797675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1" autoAdjust="0"/>
    <p:restoredTop sz="91956" autoAdjust="0"/>
  </p:normalViewPr>
  <p:slideViewPr>
    <p:cSldViewPr>
      <p:cViewPr varScale="1">
        <p:scale>
          <a:sx n="64" d="100"/>
          <a:sy n="64" d="100"/>
        </p:scale>
        <p:origin x="134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notesMaster" Target="notesMasters/notesMaster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handoutMaster" Target="handoutMasters/handoutMaster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viewProps" Target="view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5621696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929CDF-BD98-4482-BE1D-083687EF4824}" type="datetimeFigureOut">
              <a:rPr lang="zh-TW" altLang="en-US" smtClean="0"/>
              <a:t>2020/8/7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6456324"/>
            <a:ext cx="4302625" cy="340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5621696" y="6456324"/>
            <a:ext cx="4302625" cy="340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FB74BF-7FAD-4EDA-8ABE-2E34095404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561158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5621696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E3FA9D-B59E-4358-9DC7-66CBA71934D7}" type="datetimeFigureOut">
              <a:rPr lang="zh-TW" altLang="en-US" smtClean="0"/>
              <a:t>2020/8/7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435350" y="850900"/>
            <a:ext cx="3055938" cy="2292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992201" y="3271103"/>
            <a:ext cx="7942238" cy="267645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645741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5621696" y="645741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5C86EF-DB1B-4C12-BBC1-972CC431D9E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27652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C86EF-DB1B-4C12-BBC1-972CC431D9E2}" type="slidenum">
              <a:rPr lang="zh-TW" altLang="en-US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88286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C86EF-DB1B-4C12-BBC1-972CC431D9E2}" type="slidenum">
              <a:rPr lang="zh-TW" altLang="en-US" smtClean="0"/>
              <a:t>37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4682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98BF080E-5C4B-46B4-A0D2-A38F9366F511}" type="datetime1">
              <a:rPr lang="zh-TW" altLang="en-US" smtClean="0"/>
              <a:t>2020/8/7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97576-8910-438C-B307-DA06C2F49D71}" type="datetime1">
              <a:rPr lang="zh-TW" altLang="en-US" smtClean="0"/>
              <a:t>2020/8/7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82C75FD5-6F25-4309-8B6D-818B9226144F}" type="datetime1">
              <a:rPr lang="zh-TW" altLang="en-US" smtClean="0"/>
              <a:t>2020/8/7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矩形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5B9EB-E217-47B0-9144-A84A829A203A}" type="datetime1">
              <a:rPr lang="zh-TW" altLang="en-US" smtClean="0"/>
              <a:t>2020/8/7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7" name="矩形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2" name="日期版面配置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59AE5-BE53-4F9D-835D-4D37552F5AF4}" type="datetime1">
              <a:rPr lang="zh-TW" altLang="en-US" smtClean="0"/>
              <a:t>2020/8/7</a:t>
            </a:fld>
            <a:endParaRPr lang="zh-TW" altLang="en-US"/>
          </a:p>
        </p:txBody>
      </p:sp>
      <p:sp>
        <p:nvSpPr>
          <p:cNvPr id="13" name="投影片編號版面配置區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頁尾版面配置區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8" name="日期版面配置區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0EF869D-412A-402A-B188-6C3C07C7E753}" type="datetime1">
              <a:rPr lang="zh-TW" altLang="en-US" smtClean="0"/>
              <a:t>2020/8/7</a:t>
            </a:fld>
            <a:endParaRPr lang="zh-TW" altLang="en-US"/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頁尾版面配置區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97B0977A-294B-43A5-8797-5776D845D20A}" type="datetime1">
              <a:rPr lang="zh-TW" altLang="en-US" smtClean="0"/>
              <a:t>2020/8/7</a:t>
            </a:fld>
            <a:endParaRPr lang="zh-TW" altLang="en-US"/>
          </a:p>
        </p:txBody>
      </p:sp>
      <p:sp>
        <p:nvSpPr>
          <p:cNvPr id="12" name="投影片編號版面配置區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頁尾版面配置區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zh-TW" altLang="en-US"/>
          </a:p>
        </p:txBody>
      </p:sp>
      <p:sp>
        <p:nvSpPr>
          <p:cNvPr id="16" name="文字版面配置區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5" name="文字版面配置區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6899F-1A51-4AB1-B65F-BDF272810FF0}" type="datetime1">
              <a:rPr lang="zh-TW" altLang="en-US" smtClean="0"/>
              <a:t>2020/8/7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41363-372B-4016-A151-13FCEC125CF0}" type="datetime1">
              <a:rPr lang="zh-TW" altLang="en-US" smtClean="0"/>
              <a:t>2020/8/7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9C33E-1569-4F86-8D87-89B4AA0BB3C1}" type="datetime1">
              <a:rPr lang="zh-TW" altLang="en-US" smtClean="0"/>
              <a:t>2020/8/7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矩形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1" name="矩形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日期版面配置區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1E3067D6-6381-4F43-AB50-C9FBCF8FE4F2}" type="datetime1">
              <a:rPr lang="zh-TW" altLang="en-US" smtClean="0"/>
              <a:t>2020/8/7</a:t>
            </a:fld>
            <a:endParaRPr lang="zh-TW" altLang="en-US"/>
          </a:p>
        </p:txBody>
      </p:sp>
      <p:sp>
        <p:nvSpPr>
          <p:cNvPr id="13" name="投影片編號版面配置區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頁尾版面配置區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61C7425-67CA-405E-A12D-E55F21E3C6E5}" type="datetime1">
              <a:rPr lang="zh-TW" altLang="en-US" smtClean="0"/>
              <a:t>2020/8/7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矩形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s://coct.naer.edu.tw/word2vec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hyperlink" Target="https://coct.naer.edu.tw/sentedit" TargetMode="Externa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hyperlink" Target="https://coct.near.edu.tw/bc/" TargetMode="Externa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24364" y="2022686"/>
            <a:ext cx="7466681" cy="711318"/>
          </a:xfrm>
        </p:spPr>
        <p:txBody>
          <a:bodyPr anchor="t" anchorCtr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zh-TW" altLang="en-US" sz="3600" dirty="0"/>
              <a:t>語料庫及標準體系整合應用工作坊</a:t>
            </a:r>
            <a:r>
              <a:rPr lang="en-US" altLang="zh-TW" sz="3600" dirty="0"/>
              <a:t/>
            </a:r>
            <a:br>
              <a:rPr lang="en-US" altLang="zh-TW" sz="3600" dirty="0"/>
            </a:br>
            <a:r>
              <a:rPr lang="zh-TW" altLang="en-US" dirty="0" smtClean="0"/>
              <a:t>系統進階實</a:t>
            </a:r>
            <a:r>
              <a:rPr lang="zh-TW" altLang="en-US" dirty="0"/>
              <a:t>作</a:t>
            </a:r>
            <a:endParaRPr lang="zh-TW" altLang="en-US" b="1" dirty="0">
              <a:latin typeface="Times New Roman" panose="02020603050405020304" pitchFamily="18" charset="0"/>
              <a:ea typeface="微軟正黑體" panose="020B0604030504040204" pitchFamily="34" charset="-120"/>
            </a:endParaRPr>
          </a:p>
        </p:txBody>
      </p:sp>
      <p:sp>
        <p:nvSpPr>
          <p:cNvPr id="5" name="副標題 2"/>
          <p:cNvSpPr txBox="1">
            <a:spLocks/>
          </p:cNvSpPr>
          <p:nvPr/>
        </p:nvSpPr>
        <p:spPr>
          <a:xfrm>
            <a:off x="1525036" y="3781081"/>
            <a:ext cx="6001169" cy="102113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zh-TW" altLang="en-US" sz="2100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白明弘</a:t>
            </a:r>
            <a:endParaRPr lang="en-US" altLang="zh-TW" sz="2100" dirty="0"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zh-TW" altLang="en-US" sz="2100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國家教育研究院語文教育及編譯研究中心</a:t>
            </a:r>
            <a:endParaRPr lang="en-US" altLang="zh-TW" sz="2100" dirty="0"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pPr algn="l">
              <a:lnSpc>
                <a:spcPct val="100000"/>
              </a:lnSpc>
              <a:spcBef>
                <a:spcPct val="0"/>
              </a:spcBef>
            </a:pPr>
            <a:endParaRPr lang="en-US" altLang="zh-TW" sz="1275" dirty="0"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pPr algn="l">
              <a:lnSpc>
                <a:spcPct val="100000"/>
              </a:lnSpc>
              <a:spcBef>
                <a:spcPct val="0"/>
              </a:spcBef>
            </a:pPr>
            <a:endParaRPr lang="en-US" altLang="zh-TW" sz="1275" dirty="0">
              <a:ea typeface="微軟正黑體" panose="020B0604030504040204" pitchFamily="34" charset="-120"/>
              <a:cs typeface="+mj-cs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zh-TW" sz="18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2020.08.07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6351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Word Sketch Engine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/>
              <a:t>英國詞彙計算公司 </a:t>
            </a:r>
            <a:r>
              <a:rPr lang="en-US" altLang="zh-TW" dirty="0" smtClean="0"/>
              <a:t>(Lexical </a:t>
            </a:r>
            <a:r>
              <a:rPr lang="en-US" altLang="zh-TW" dirty="0"/>
              <a:t>Computing Ltd</a:t>
            </a:r>
            <a:r>
              <a:rPr lang="en-US" altLang="zh-TW" dirty="0" smtClean="0"/>
              <a:t>.)</a:t>
            </a:r>
          </a:p>
          <a:p>
            <a:r>
              <a:rPr lang="en-US" altLang="zh-TW" dirty="0" smtClean="0"/>
              <a:t>https</a:t>
            </a:r>
            <a:r>
              <a:rPr lang="en-US" altLang="zh-TW" dirty="0"/>
              <a:t>://www.sketchengine.eu</a:t>
            </a:r>
            <a:r>
              <a:rPr lang="en-US" altLang="zh-TW" dirty="0" smtClean="0"/>
              <a:t>/</a:t>
            </a:r>
          </a:p>
          <a:p>
            <a:r>
              <a:rPr lang="en-US" altLang="zh-TW" dirty="0" smtClean="0"/>
              <a:t>CQL</a:t>
            </a:r>
            <a:r>
              <a:rPr lang="zh-TW" altLang="en-US" dirty="0" smtClean="0"/>
              <a:t>：</a:t>
            </a:r>
            <a:r>
              <a:rPr lang="en-US" altLang="zh-TW" dirty="0" smtClean="0"/>
              <a:t>Corpus Query Language</a:t>
            </a:r>
            <a:endParaRPr lang="zh-TW" altLang="en-US" dirty="0"/>
          </a:p>
        </p:txBody>
      </p:sp>
      <p:pic>
        <p:nvPicPr>
          <p:cNvPr id="3076" name="Picture 4" descr="Sketch Engine - Wikip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140968"/>
            <a:ext cx="5723776" cy="3572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3DA0BB7-265A-403C-9275-D587AB510EDC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7870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臺師大語料庫資源網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/>
              <a:t>http://corpus.eng.ntnu.edu.tw/</a:t>
            </a:r>
            <a:endParaRPr lang="zh-TW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417123"/>
            <a:ext cx="547687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4865048"/>
            <a:ext cx="8596243" cy="1080467"/>
          </a:xfrm>
          <a:prstGeom prst="rect">
            <a:avLst/>
          </a:prstGeom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3DA0BB7-265A-403C-9275-D587AB510EDC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90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331640" y="1700808"/>
            <a:ext cx="7632848" cy="1673225"/>
          </a:xfrm>
        </p:spPr>
        <p:txBody>
          <a:bodyPr>
            <a:normAutofit/>
          </a:bodyPr>
          <a:lstStyle/>
          <a:p>
            <a:r>
              <a:rPr lang="zh-TW" altLang="en-US" sz="3200" b="1" dirty="0">
                <a:solidFill>
                  <a:schemeClr val="bg1"/>
                </a:solidFill>
              </a:rPr>
              <a:t>貳、 </a:t>
            </a:r>
            <a:r>
              <a:rPr lang="en-US" altLang="zh-TW" sz="3200" b="1" dirty="0" smtClean="0">
                <a:solidFill>
                  <a:schemeClr val="bg1"/>
                </a:solidFill>
              </a:rPr>
              <a:t>CQP </a:t>
            </a:r>
            <a:r>
              <a:rPr lang="zh-TW" altLang="en-US" sz="3200" b="1" dirty="0" smtClean="0">
                <a:solidFill>
                  <a:schemeClr val="bg1"/>
                </a:solidFill>
              </a:rPr>
              <a:t>查詢</a:t>
            </a:r>
            <a:endParaRPr lang="zh-TW" altLang="en-US" sz="3200" b="1" dirty="0">
              <a:solidFill>
                <a:schemeClr val="bg1"/>
              </a:solidFill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8861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b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CQP</a:t>
            </a:r>
            <a:r>
              <a:rPr lang="zh-TW" altLang="en-US" b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查詢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2125266"/>
            <a:ext cx="7886700" cy="3464970"/>
          </a:xfrm>
        </p:spPr>
        <p:txBody>
          <a:bodyPr>
            <a:normAutofit/>
          </a:bodyPr>
          <a:lstStyle/>
          <a:p>
            <a:r>
              <a:rPr lang="en-US" altLang="zh-TW" sz="24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CQP: Corpus Query Processor (Evert &amp; </a:t>
            </a:r>
            <a:r>
              <a:rPr lang="en-US" altLang="zh-TW" sz="2400" dirty="0" err="1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Hardie</a:t>
            </a:r>
            <a:r>
              <a:rPr lang="en-US" altLang="zh-TW" sz="24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, 2011)</a:t>
            </a:r>
          </a:p>
          <a:p>
            <a:pPr lvl="1"/>
            <a:r>
              <a:rPr lang="zh-TW" altLang="en-US" sz="21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提供細緻的查詢功能</a:t>
            </a:r>
            <a:endParaRPr lang="en-US" altLang="zh-TW" sz="2100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sz="21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使用上較複雜</a:t>
            </a:r>
            <a:endParaRPr lang="en-US" altLang="zh-TW" sz="2100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r>
              <a:rPr lang="zh-TW" altLang="en-US" sz="24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查詢介面</a:t>
            </a:r>
            <a:endParaRPr lang="en-US" altLang="zh-TW" sz="2400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lvl="1"/>
            <a:r>
              <a:rPr lang="en-US" altLang="zh-TW" sz="21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Query mode </a:t>
            </a:r>
            <a:r>
              <a:rPr lang="en-US" altLang="zh-TW" sz="21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  <a:sym typeface="Wingdings" panose="05000000000000000000" pitchFamily="2" charset="2"/>
              </a:rPr>
              <a:t> CQP syntax</a:t>
            </a:r>
            <a:endParaRPr lang="en-US" altLang="zh-TW" sz="2100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4509120"/>
            <a:ext cx="5352448" cy="1225259"/>
          </a:xfrm>
          <a:prstGeom prst="rect">
            <a:avLst/>
          </a:prstGeom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5D60DA8-43B6-4522-9FD3-91AEFA8EA617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77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CQP</a:t>
            </a:r>
            <a:r>
              <a:rPr lang="zh-TW" altLang="en-US" dirty="0" smtClean="0"/>
              <a:t>：一個方框匹配一個</a:t>
            </a:r>
            <a:r>
              <a:rPr lang="zh-TW" altLang="en-US" dirty="0"/>
              <a:t>詞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smtClean="0"/>
              <a:t>[word=</a:t>
            </a:r>
            <a:r>
              <a:rPr lang="en-US" altLang="zh-TW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"</a:t>
            </a:r>
            <a:r>
              <a:rPr lang="zh-TW" altLang="en-US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快樂</a:t>
            </a:r>
            <a:r>
              <a:rPr lang="en-US" altLang="zh-TW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"</a:t>
            </a:r>
            <a:r>
              <a:rPr lang="en-US" altLang="zh-TW" dirty="0" smtClean="0"/>
              <a:t>]</a:t>
            </a:r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r>
              <a:rPr lang="en-US" altLang="zh-TW" dirty="0"/>
              <a:t>[word="</a:t>
            </a:r>
            <a:r>
              <a:rPr lang="zh-TW" altLang="en-US" dirty="0">
                <a:solidFill>
                  <a:srgbClr val="0070C0"/>
                </a:solidFill>
              </a:rPr>
              <a:t>發展</a:t>
            </a:r>
            <a:r>
              <a:rPr lang="en-US" altLang="zh-TW" dirty="0"/>
              <a:t>"] [word="</a:t>
            </a:r>
            <a:r>
              <a:rPr lang="zh-TW" altLang="en-US" dirty="0">
                <a:solidFill>
                  <a:srgbClr val="0070C0"/>
                </a:solidFill>
              </a:rPr>
              <a:t>觀光</a:t>
            </a:r>
            <a:r>
              <a:rPr lang="en-US" altLang="zh-TW" dirty="0"/>
              <a:t>"]</a:t>
            </a:r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2185408"/>
            <a:ext cx="7048500" cy="1609725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472" y="4950555"/>
            <a:ext cx="6715125" cy="1704975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3DA0BB7-265A-403C-9275-D587AB510EDC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26860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CQP </a:t>
            </a:r>
            <a:r>
              <a:rPr lang="zh-TW" altLang="en-US" dirty="0" smtClean="0"/>
              <a:t>如何檢索「詞組」？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方框代表一個</a:t>
            </a:r>
            <a:r>
              <a:rPr lang="zh-TW" altLang="en-US" dirty="0"/>
              <a:t>詞</a:t>
            </a:r>
            <a:endParaRPr lang="en-US" altLang="zh-TW" dirty="0"/>
          </a:p>
          <a:p>
            <a:pPr lvl="1"/>
            <a:r>
              <a:rPr lang="en-US" altLang="zh-TW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[]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</a:t>
            </a:r>
            <a:r>
              <a:rPr lang="zh-TW" altLang="en-US" dirty="0"/>
              <a:t>匹配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一個詞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  <a:sym typeface="Wingdings" panose="05000000000000000000" pitchFamily="2" charset="2"/>
            </a:endParaRPr>
          </a:p>
          <a:p>
            <a:pPr lvl="1"/>
            <a:r>
              <a:rPr lang="en-US" altLang="zh-TW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[] </a:t>
            </a:r>
            <a:r>
              <a:rPr lang="en-US" altLang="zh-TW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[]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</a:t>
            </a:r>
            <a:r>
              <a:rPr lang="zh-TW" altLang="en-US" dirty="0"/>
              <a:t>匹配</a:t>
            </a:r>
            <a:r>
              <a:rPr lang="zh-TW" altLang="en-US" dirty="0" smtClean="0">
                <a:latin typeface="微軟正黑體" panose="020B0604030504040204" pitchFamily="34" charset="-120"/>
                <a:sym typeface="Wingdings" panose="05000000000000000000" pitchFamily="2" charset="2"/>
              </a:rPr>
              <a:t>兩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個詞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  <a:sym typeface="Wingdings" panose="05000000000000000000" pitchFamily="2" charset="2"/>
            </a:endParaRPr>
          </a:p>
          <a:p>
            <a:pPr lvl="1"/>
            <a:r>
              <a:rPr lang="en-US" altLang="zh-TW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[] [] </a:t>
            </a:r>
            <a:r>
              <a:rPr lang="en-US" altLang="zh-TW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[]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</a:t>
            </a:r>
            <a:r>
              <a:rPr lang="zh-TW" altLang="en-US" dirty="0"/>
              <a:t>匹配</a:t>
            </a:r>
            <a:r>
              <a:rPr lang="zh-TW" altLang="en-US" dirty="0" smtClean="0">
                <a:latin typeface="微軟正黑體" panose="020B0604030504040204" pitchFamily="34" charset="-120"/>
                <a:sym typeface="Wingdings" panose="05000000000000000000" pitchFamily="2" charset="2"/>
              </a:rPr>
              <a:t>三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個詞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  <a:sym typeface="Wingdings" panose="05000000000000000000" pitchFamily="2" charset="2"/>
            </a:endParaRP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填入內容表示對</a:t>
            </a:r>
            <a:r>
              <a:rPr lang="zh-TW" altLang="en-US" dirty="0"/>
              <a:t>匹配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詞的「限制」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  <a:sym typeface="Wingdings" panose="05000000000000000000" pitchFamily="2" charset="2"/>
            </a:endParaRPr>
          </a:p>
          <a:p>
            <a:pPr lvl="1"/>
            <a:r>
              <a:rPr lang="en-US" altLang="zh-TW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[] </a:t>
            </a:r>
            <a:r>
              <a:rPr lang="en-US" altLang="zh-TW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[word="</a:t>
            </a:r>
            <a:r>
              <a:rPr lang="zh-TW" altLang="en-US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電話</a:t>
            </a:r>
            <a:r>
              <a:rPr lang="en-US" altLang="zh-TW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"]</a:t>
            </a:r>
            <a:r>
              <a:rPr lang="en-US" altLang="zh-TW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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限制第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2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詞只能是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電話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  <a:sym typeface="Wingdings" panose="05000000000000000000" pitchFamily="2" charset="2"/>
            </a:endParaRPr>
          </a:p>
          <a:p>
            <a:pPr lvl="1"/>
            <a:r>
              <a:rPr lang="en-US" altLang="zh-TW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[</a:t>
            </a:r>
            <a:r>
              <a:rPr lang="en-US" altLang="zh-TW" dirty="0" err="1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pos</a:t>
            </a:r>
            <a:r>
              <a:rPr lang="en-US" altLang="zh-TW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="N.*"] [word="</a:t>
            </a:r>
            <a:r>
              <a:rPr lang="zh-TW" altLang="en-US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電話</a:t>
            </a:r>
            <a:r>
              <a:rPr lang="en-US" altLang="zh-TW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"]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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第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1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詞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只能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是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名詞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endParaRPr lang="en-US" altLang="zh-TW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3DA0BB7-265A-403C-9275-D587AB510EDC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1530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CQP </a:t>
            </a:r>
            <a:r>
              <a:rPr lang="zh-TW" altLang="en-US" dirty="0" smtClean="0"/>
              <a:t>觀察「詞組」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/>
              <a:t>想觀察量詞</a:t>
            </a:r>
            <a:r>
              <a:rPr lang="zh-TW" altLang="en-US" dirty="0"/>
              <a:t>「頭」可以接那些</a:t>
            </a:r>
            <a:r>
              <a:rPr lang="zh-TW" altLang="en-US" dirty="0" smtClean="0"/>
              <a:t>名詞</a:t>
            </a:r>
            <a:endParaRPr lang="en-US" altLang="zh-TW" dirty="0" smtClean="0"/>
          </a:p>
          <a:p>
            <a:pPr lvl="1"/>
            <a:r>
              <a:rPr lang="en-US" altLang="zh-TW" dirty="0"/>
              <a:t>[word="</a:t>
            </a:r>
            <a:r>
              <a:rPr lang="zh-TW" altLang="en-US" dirty="0"/>
              <a:t>頭</a:t>
            </a:r>
            <a:r>
              <a:rPr lang="en-US" altLang="zh-TW" dirty="0" smtClean="0"/>
              <a:t>"] []</a:t>
            </a:r>
          </a:p>
          <a:p>
            <a:pPr lvl="1"/>
            <a:r>
              <a:rPr lang="en-US" altLang="zh-TW" dirty="0"/>
              <a:t>[word="</a:t>
            </a:r>
            <a:r>
              <a:rPr lang="zh-TW" altLang="en-US" dirty="0"/>
              <a:t>頭</a:t>
            </a:r>
            <a:r>
              <a:rPr lang="en-US" altLang="zh-TW" dirty="0"/>
              <a:t>"&amp;</a:t>
            </a:r>
            <a:r>
              <a:rPr lang="en-US" altLang="zh-TW" dirty="0" err="1"/>
              <a:t>pos</a:t>
            </a:r>
            <a:r>
              <a:rPr lang="en-US" altLang="zh-TW" dirty="0"/>
              <a:t>="</a:t>
            </a:r>
            <a:r>
              <a:rPr lang="en-US" altLang="zh-TW" dirty="0" err="1"/>
              <a:t>Nf</a:t>
            </a:r>
            <a:r>
              <a:rPr lang="en-US" altLang="zh-TW" dirty="0" smtClean="0"/>
              <a:t>"] []</a:t>
            </a:r>
          </a:p>
          <a:p>
            <a:pPr lvl="1"/>
            <a:r>
              <a:rPr lang="en-US" altLang="zh-TW" dirty="0"/>
              <a:t>[word="</a:t>
            </a:r>
            <a:r>
              <a:rPr lang="zh-TW" altLang="en-US" dirty="0"/>
              <a:t>頭</a:t>
            </a:r>
            <a:r>
              <a:rPr lang="en-US" altLang="zh-TW" dirty="0"/>
              <a:t>"&amp;</a:t>
            </a:r>
            <a:r>
              <a:rPr lang="en-US" altLang="zh-TW" dirty="0" err="1"/>
              <a:t>pos</a:t>
            </a:r>
            <a:r>
              <a:rPr lang="en-US" altLang="zh-TW" dirty="0"/>
              <a:t>="</a:t>
            </a:r>
            <a:r>
              <a:rPr lang="en-US" altLang="zh-TW" dirty="0" err="1"/>
              <a:t>Nf</a:t>
            </a:r>
            <a:r>
              <a:rPr lang="en-US" altLang="zh-TW" dirty="0"/>
              <a:t>"] [</a:t>
            </a:r>
            <a:r>
              <a:rPr lang="en-US" altLang="zh-TW" dirty="0" err="1"/>
              <a:t>pos</a:t>
            </a:r>
            <a:r>
              <a:rPr lang="en-US" altLang="zh-TW" dirty="0"/>
              <a:t>="Na"]</a:t>
            </a:r>
            <a:endParaRPr lang="en-US" altLang="zh-TW" dirty="0" smtClean="0"/>
          </a:p>
          <a:p>
            <a:pPr lvl="1"/>
            <a:endParaRPr lang="en-US" altLang="zh-TW" dirty="0" smtClean="0">
              <a:sym typeface="Wingdings" panose="05000000000000000000" pitchFamily="2" charset="2"/>
            </a:endParaRPr>
          </a:p>
          <a:p>
            <a:pPr marL="365760" lvl="1" indent="0">
              <a:buNone/>
            </a:pP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4077072"/>
            <a:ext cx="6029325" cy="1876425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3DA0BB7-265A-403C-9275-D587AB510EDC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56042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man running on road near grass fie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312" y="-35416"/>
            <a:ext cx="9170312" cy="6893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2735216" cy="990600"/>
          </a:xfrm>
          <a:solidFill>
            <a:schemeClr val="tx1"/>
          </a:solidFill>
        </p:spPr>
        <p:txBody>
          <a:bodyPr/>
          <a:lstStyle/>
          <a:p>
            <a:r>
              <a:rPr lang="zh-TW" altLang="en-US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練功時間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3DA0BB7-265A-403C-9275-D587AB510EDC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4231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練習：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/>
              <a:t>請找出</a:t>
            </a:r>
            <a:r>
              <a:rPr lang="zh-TW" altLang="en-US" dirty="0"/>
              <a:t>「</a:t>
            </a:r>
            <a:r>
              <a:rPr lang="zh-TW" altLang="en-US" dirty="0" smtClean="0"/>
              <a:t>很」後面接「</a:t>
            </a:r>
            <a:r>
              <a:rPr lang="en-US" altLang="zh-TW" dirty="0" smtClean="0"/>
              <a:t>Na</a:t>
            </a:r>
            <a:r>
              <a:rPr lang="zh-TW" altLang="en-US" dirty="0" smtClean="0"/>
              <a:t>」的例句</a:t>
            </a:r>
            <a:endParaRPr lang="en-US" altLang="zh-TW" dirty="0" smtClean="0"/>
          </a:p>
          <a:p>
            <a:pPr lvl="1"/>
            <a:r>
              <a:rPr lang="zh-TW" altLang="en-US" dirty="0"/>
              <a:t>例如</a:t>
            </a:r>
            <a:r>
              <a:rPr lang="zh-TW" altLang="en-US" dirty="0" smtClean="0"/>
              <a:t>：</a:t>
            </a:r>
            <a:r>
              <a:rPr lang="zh-TW" altLang="en-US" dirty="0"/>
              <a:t>「</a:t>
            </a:r>
            <a:r>
              <a:rPr lang="zh-TW" altLang="en-US" dirty="0" smtClean="0"/>
              <a:t>很 耐心</a:t>
            </a:r>
            <a:r>
              <a:rPr lang="zh-TW" altLang="en-US" dirty="0"/>
              <a:t>」</a:t>
            </a:r>
            <a:endParaRPr lang="en-US" altLang="zh-TW" dirty="0" smtClean="0"/>
          </a:p>
          <a:p>
            <a:r>
              <a:rPr lang="zh-TW" altLang="en-US" dirty="0"/>
              <a:t>請找出「很」後面接「</a:t>
            </a:r>
            <a:r>
              <a:rPr lang="en-US" altLang="zh-TW" dirty="0" err="1" smtClean="0"/>
              <a:t>Nb</a:t>
            </a:r>
            <a:r>
              <a:rPr lang="zh-TW" altLang="en-US" dirty="0" smtClean="0"/>
              <a:t>」</a:t>
            </a:r>
            <a:r>
              <a:rPr lang="zh-TW" altLang="en-US" dirty="0"/>
              <a:t>的例句</a:t>
            </a:r>
            <a:endParaRPr lang="en-US" altLang="zh-TW" dirty="0" smtClean="0"/>
          </a:p>
          <a:p>
            <a:pPr lvl="1"/>
            <a:r>
              <a:rPr lang="zh-TW" altLang="en-US" dirty="0"/>
              <a:t>例如： 「很 </a:t>
            </a:r>
            <a:r>
              <a:rPr lang="zh-TW" altLang="en-US" dirty="0" smtClean="0"/>
              <a:t>阿</a:t>
            </a:r>
            <a:r>
              <a:rPr lang="en-US" altLang="zh-TW" dirty="0" smtClean="0"/>
              <a:t>Q</a:t>
            </a:r>
            <a:r>
              <a:rPr lang="zh-TW" altLang="en-US" dirty="0" smtClean="0"/>
              <a:t>」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pPr lvl="1"/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3DA0BB7-265A-403C-9275-D587AB510EDC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0979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觀察結構的利器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/>
              <a:t>frequency breakdown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/>
              <a:t>想觀察量詞</a:t>
            </a:r>
            <a:r>
              <a:rPr lang="zh-TW" altLang="en-US" dirty="0"/>
              <a:t>「頭」可以接那些</a:t>
            </a:r>
            <a:r>
              <a:rPr lang="zh-TW" altLang="en-US" dirty="0" smtClean="0"/>
              <a:t>名詞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[</a:t>
            </a:r>
            <a:r>
              <a:rPr lang="en-US" altLang="zh-TW" dirty="0"/>
              <a:t>word="</a:t>
            </a:r>
            <a:r>
              <a:rPr lang="zh-TW" altLang="en-US" dirty="0"/>
              <a:t>頭</a:t>
            </a:r>
            <a:r>
              <a:rPr lang="en-US" altLang="zh-TW" dirty="0"/>
              <a:t>"&amp;</a:t>
            </a:r>
            <a:r>
              <a:rPr lang="en-US" altLang="zh-TW" dirty="0" err="1"/>
              <a:t>pos</a:t>
            </a:r>
            <a:r>
              <a:rPr lang="en-US" altLang="zh-TW" dirty="0"/>
              <a:t>="</a:t>
            </a:r>
            <a:r>
              <a:rPr lang="en-US" altLang="zh-TW" dirty="0" err="1"/>
              <a:t>Nf</a:t>
            </a:r>
            <a:r>
              <a:rPr lang="en-US" altLang="zh-TW" dirty="0"/>
              <a:t>"] [</a:t>
            </a:r>
            <a:r>
              <a:rPr lang="en-US" altLang="zh-TW" dirty="0" err="1"/>
              <a:t>pos</a:t>
            </a:r>
            <a:r>
              <a:rPr lang="en-US" altLang="zh-TW" dirty="0"/>
              <a:t>="Na</a:t>
            </a:r>
            <a:r>
              <a:rPr lang="en-US" altLang="zh-TW" dirty="0" smtClean="0"/>
              <a:t>"] </a:t>
            </a:r>
          </a:p>
          <a:p>
            <a:pPr lvl="1"/>
            <a:r>
              <a:rPr lang="en-US" altLang="zh-TW" dirty="0" smtClean="0">
                <a:sym typeface="Wingdings" panose="05000000000000000000" pitchFamily="2" charset="2"/>
              </a:rPr>
              <a:t>Frequency breakdown</a:t>
            </a:r>
          </a:p>
          <a:p>
            <a:pPr marL="365760" lvl="1" indent="0">
              <a:buNone/>
            </a:pP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3068960"/>
            <a:ext cx="4581525" cy="3638550"/>
          </a:xfrm>
          <a:prstGeom prst="rect">
            <a:avLst/>
          </a:prstGeom>
        </p:spPr>
      </p:pic>
      <p:sp>
        <p:nvSpPr>
          <p:cNvPr id="5" name="圓角矩形 4"/>
          <p:cNvSpPr/>
          <p:nvPr/>
        </p:nvSpPr>
        <p:spPr>
          <a:xfrm>
            <a:off x="2339752" y="3284984"/>
            <a:ext cx="1152128" cy="3422526"/>
          </a:xfrm>
          <a:prstGeom prst="round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3DA0BB7-265A-403C-9275-D587AB510EDC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60330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大綱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壹、</a:t>
            </a:r>
            <a:r>
              <a:rPr lang="en-US" altLang="zh-TW" dirty="0"/>
              <a:t>CQP </a:t>
            </a:r>
            <a:r>
              <a:rPr lang="zh-TW" altLang="en-US" dirty="0"/>
              <a:t>查詢語言簡介</a:t>
            </a:r>
          </a:p>
          <a:p>
            <a:r>
              <a:rPr lang="zh-TW" altLang="en-US" dirty="0"/>
              <a:t>貳、 </a:t>
            </a:r>
            <a:r>
              <a:rPr lang="en-US" altLang="zh-TW" dirty="0"/>
              <a:t>CQP </a:t>
            </a:r>
            <a:r>
              <a:rPr lang="zh-TW" altLang="en-US" dirty="0"/>
              <a:t>查詢</a:t>
            </a:r>
          </a:p>
          <a:p>
            <a:r>
              <a:rPr lang="zh-TW" altLang="en-US" dirty="0"/>
              <a:t>參、語義場關聯詞系統</a:t>
            </a:r>
          </a:p>
          <a:p>
            <a:r>
              <a:rPr lang="zh-TW" altLang="en-US" dirty="0"/>
              <a:t>肆、例句編輯系統</a:t>
            </a:r>
          </a:p>
          <a:p>
            <a:r>
              <a:rPr lang="zh-TW" altLang="en-US" dirty="0"/>
              <a:t>伍、華英雙語索引典系統</a:t>
            </a:r>
          </a:p>
          <a:p>
            <a:r>
              <a:rPr lang="zh-TW" altLang="en-US" dirty="0"/>
              <a:t>陸、子語料庫</a:t>
            </a:r>
            <a:r>
              <a:rPr lang="en-US" altLang="zh-TW" dirty="0"/>
              <a:t>(</a:t>
            </a:r>
            <a:r>
              <a:rPr lang="en-US" altLang="zh-TW" dirty="0" err="1"/>
              <a:t>subcorpus</a:t>
            </a:r>
            <a:r>
              <a:rPr lang="en-US" altLang="zh-TW" dirty="0"/>
              <a:t>)</a:t>
            </a:r>
          </a:p>
          <a:p>
            <a:r>
              <a:rPr lang="zh-TW" altLang="en-US" dirty="0"/>
              <a:t>柒、關鍵詞抽取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3DA0BB7-265A-403C-9275-D587AB510EDC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01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觀察結構的</a:t>
            </a:r>
            <a:r>
              <a:rPr lang="zh-TW" altLang="en-US" dirty="0" smtClean="0"/>
              <a:t>利器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frequency breakdown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/>
              <a:t>觀察離合詞「見面」的中插結構</a:t>
            </a:r>
            <a:endParaRPr lang="en-US" altLang="zh-TW" dirty="0" smtClean="0"/>
          </a:p>
          <a:p>
            <a:pPr lvl="1"/>
            <a:r>
              <a:rPr lang="en-US" altLang="zh-TW" dirty="0"/>
              <a:t>[word="</a:t>
            </a:r>
            <a:r>
              <a:rPr lang="zh-TW" altLang="en-US" dirty="0"/>
              <a:t>見</a:t>
            </a:r>
            <a:r>
              <a:rPr lang="en-US" altLang="zh-TW" dirty="0"/>
              <a:t>"] </a:t>
            </a:r>
            <a:r>
              <a:rPr lang="en-US" altLang="zh-TW" dirty="0" smtClean="0"/>
              <a:t>[] </a:t>
            </a:r>
            <a:r>
              <a:rPr lang="en-US" altLang="zh-TW" dirty="0"/>
              <a:t>[word="</a:t>
            </a:r>
            <a:r>
              <a:rPr lang="zh-TW" altLang="en-US" dirty="0"/>
              <a:t>面</a:t>
            </a:r>
            <a:r>
              <a:rPr lang="en-US" altLang="zh-TW" dirty="0" smtClean="0"/>
              <a:t>"] </a:t>
            </a:r>
            <a:r>
              <a:rPr lang="en-US" altLang="zh-TW" dirty="0" smtClean="0">
                <a:sym typeface="Wingdings" panose="05000000000000000000" pitchFamily="2" charset="2"/>
              </a:rPr>
              <a:t>frequency breakdown</a:t>
            </a:r>
          </a:p>
          <a:p>
            <a:pPr marL="365760" lvl="1" indent="0">
              <a:buNone/>
            </a:pP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2852936"/>
            <a:ext cx="6264696" cy="3405015"/>
          </a:xfrm>
          <a:prstGeom prst="rect">
            <a:avLst/>
          </a:prstGeom>
        </p:spPr>
      </p:pic>
      <p:sp>
        <p:nvSpPr>
          <p:cNvPr id="6" name="圓角矩形 5"/>
          <p:cNvSpPr/>
          <p:nvPr/>
        </p:nvSpPr>
        <p:spPr>
          <a:xfrm>
            <a:off x="2051720" y="3573016"/>
            <a:ext cx="1296144" cy="2774454"/>
          </a:xfrm>
          <a:prstGeom prst="round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3DA0BB7-265A-403C-9275-D587AB510EDC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5147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man doing BMX trick in the ai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60"/>
            <a:ext cx="9144000" cy="684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2735216" cy="990600"/>
          </a:xfrm>
          <a:solidFill>
            <a:schemeClr val="tx1"/>
          </a:solidFill>
        </p:spPr>
        <p:txBody>
          <a:bodyPr/>
          <a:lstStyle/>
          <a:p>
            <a:r>
              <a:rPr lang="zh-TW" altLang="en-US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練功時間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3DA0BB7-265A-403C-9275-D587AB510EDC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9653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練習：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/>
              <a:t>請找出量詞「</a:t>
            </a:r>
            <a:r>
              <a:rPr lang="zh-TW" altLang="en-US" dirty="0"/>
              <a:t>匹</a:t>
            </a:r>
            <a:r>
              <a:rPr lang="zh-TW" altLang="en-US" dirty="0" smtClean="0"/>
              <a:t>」可以搭配那些名詞？</a:t>
            </a:r>
            <a:endParaRPr lang="en-US" altLang="zh-TW" dirty="0" smtClean="0"/>
          </a:p>
          <a:p>
            <a:pPr lvl="1"/>
            <a:r>
              <a:rPr lang="zh-TW" altLang="en-US" dirty="0"/>
              <a:t>例如：</a:t>
            </a:r>
            <a:r>
              <a:rPr lang="zh-TW" altLang="en-US" dirty="0" smtClean="0"/>
              <a:t>匹馬、</a:t>
            </a:r>
            <a:r>
              <a:rPr lang="en-US" altLang="zh-TW" dirty="0" smtClean="0"/>
              <a:t> </a:t>
            </a:r>
            <a:r>
              <a:rPr lang="zh-TW" altLang="en-US" dirty="0" smtClean="0"/>
              <a:t>匹狼</a:t>
            </a:r>
            <a:endParaRPr lang="en-US" altLang="zh-TW" dirty="0" smtClean="0"/>
          </a:p>
          <a:p>
            <a:r>
              <a:rPr lang="zh-TW" altLang="en-US" dirty="0"/>
              <a:t>觀察離合詞「結婚」</a:t>
            </a:r>
            <a:r>
              <a:rPr lang="zh-TW" altLang="en-US" dirty="0" smtClean="0"/>
              <a:t>中間可以插入哪些詞？</a:t>
            </a:r>
            <a:endParaRPr lang="en-US" altLang="zh-TW" dirty="0" smtClean="0"/>
          </a:p>
          <a:p>
            <a:pPr lvl="1"/>
            <a:r>
              <a:rPr lang="zh-TW" altLang="en-US" dirty="0"/>
              <a:t>例如：</a:t>
            </a:r>
            <a:r>
              <a:rPr lang="zh-TW" altLang="en-US" dirty="0" smtClean="0"/>
              <a:t>結了婚</a:t>
            </a:r>
            <a:r>
              <a:rPr lang="en-US" altLang="zh-TW" dirty="0" smtClean="0"/>
              <a:t>,  </a:t>
            </a:r>
            <a:r>
              <a:rPr lang="zh-TW" altLang="en-US" dirty="0" smtClean="0"/>
              <a:t>結過婚</a:t>
            </a:r>
            <a:endParaRPr lang="en-US" altLang="zh-TW" dirty="0" smtClean="0"/>
          </a:p>
          <a:p>
            <a:pPr lvl="1"/>
            <a:endParaRPr lang="en-US" altLang="zh-TW" dirty="0" smtClean="0"/>
          </a:p>
          <a:p>
            <a:pPr lvl="1"/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3DA0BB7-265A-403C-9275-D587AB510EDC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912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觀察不定長度的結構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/>
              <a:t>想觀察離合詞「見面」：</a:t>
            </a:r>
            <a:endParaRPr lang="en-US" altLang="zh-TW" dirty="0"/>
          </a:p>
          <a:p>
            <a:pPr lvl="1"/>
            <a:r>
              <a:rPr lang="en-US" altLang="zh-TW" dirty="0" smtClean="0"/>
              <a:t>[word="</a:t>
            </a:r>
            <a:r>
              <a:rPr lang="zh-TW" altLang="en-US" dirty="0" smtClean="0"/>
              <a:t>見</a:t>
            </a:r>
            <a:r>
              <a:rPr lang="en-US" altLang="zh-TW" dirty="0" smtClean="0"/>
              <a:t>"]   []*   [word="</a:t>
            </a:r>
            <a:r>
              <a:rPr lang="zh-TW" altLang="en-US" dirty="0" smtClean="0"/>
              <a:t>面</a:t>
            </a:r>
            <a:r>
              <a:rPr lang="en-US" altLang="zh-TW" dirty="0" smtClean="0"/>
              <a:t>"]</a:t>
            </a:r>
            <a:endParaRPr lang="en-US" altLang="zh-TW" dirty="0"/>
          </a:p>
          <a:p>
            <a:pPr lvl="1"/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609" y="3140968"/>
            <a:ext cx="8042528" cy="2808312"/>
          </a:xfrm>
          <a:prstGeom prst="rect">
            <a:avLst/>
          </a:prstGeom>
        </p:spPr>
      </p:pic>
      <p:sp>
        <p:nvSpPr>
          <p:cNvPr id="8" name="向下箭號 7"/>
          <p:cNvSpPr/>
          <p:nvPr/>
        </p:nvSpPr>
        <p:spPr>
          <a:xfrm flipV="1">
            <a:off x="3203848" y="2626432"/>
            <a:ext cx="360040" cy="64807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圓角矩形 8"/>
          <p:cNvSpPr/>
          <p:nvPr/>
        </p:nvSpPr>
        <p:spPr>
          <a:xfrm>
            <a:off x="493697" y="4300736"/>
            <a:ext cx="8157439" cy="895536"/>
          </a:xfrm>
          <a:prstGeom prst="round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3DA0BB7-265A-403C-9275-D587AB510EDC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1950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方</a:t>
            </a:r>
            <a:r>
              <a:rPr lang="zh-TW" altLang="en-US" dirty="0" smtClean="0"/>
              <a:t>法一：限制結構長度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/>
              <a:t>限制「</a:t>
            </a:r>
            <a:r>
              <a:rPr lang="zh-TW" altLang="en-US" dirty="0"/>
              <a:t>見面</a:t>
            </a:r>
            <a:r>
              <a:rPr lang="zh-TW" altLang="en-US" dirty="0" smtClean="0"/>
              <a:t>」中插結構長度</a:t>
            </a:r>
            <a:endParaRPr lang="en-US" altLang="zh-TW" dirty="0"/>
          </a:p>
          <a:p>
            <a:pPr lvl="1"/>
            <a:r>
              <a:rPr lang="en-US" altLang="zh-TW" dirty="0"/>
              <a:t>[word="</a:t>
            </a:r>
            <a:r>
              <a:rPr lang="zh-TW" altLang="en-US" dirty="0"/>
              <a:t>見</a:t>
            </a:r>
            <a:r>
              <a:rPr lang="en-US" altLang="zh-TW" dirty="0"/>
              <a:t>"] </a:t>
            </a:r>
            <a:r>
              <a:rPr lang="en-US" altLang="zh-TW" dirty="0" smtClean="0"/>
              <a:t>[]{1,5} </a:t>
            </a:r>
            <a:r>
              <a:rPr lang="en-US" altLang="zh-TW" dirty="0"/>
              <a:t>[word="</a:t>
            </a:r>
            <a:r>
              <a:rPr lang="zh-TW" altLang="en-US" dirty="0"/>
              <a:t>面</a:t>
            </a:r>
            <a:r>
              <a:rPr lang="en-US" altLang="zh-TW" dirty="0" smtClean="0"/>
              <a:t>"]</a:t>
            </a:r>
          </a:p>
          <a:p>
            <a:pPr lvl="1"/>
            <a:endParaRPr lang="en-US" altLang="zh-TW" dirty="0"/>
          </a:p>
          <a:p>
            <a:pPr lvl="1"/>
            <a:endParaRPr lang="en-US" altLang="zh-TW" dirty="0"/>
          </a:p>
          <a:p>
            <a:r>
              <a:rPr lang="zh-TW" altLang="en-US" b="1" dirty="0"/>
              <a:t> </a:t>
            </a:r>
            <a:r>
              <a:rPr lang="zh-TW" altLang="en-US" dirty="0" smtClean="0"/>
              <a:t>缺點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觀察不到長度超過</a:t>
            </a:r>
            <a:r>
              <a:rPr lang="en-US" altLang="zh-TW" dirty="0" smtClean="0"/>
              <a:t>5 </a:t>
            </a:r>
            <a:r>
              <a:rPr lang="zh-TW" altLang="en-US" dirty="0" smtClean="0"/>
              <a:t>的結構</a:t>
            </a:r>
            <a:r>
              <a:rPr lang="en-US" altLang="zh-TW" b="1" dirty="0"/>
              <a:t>	</a:t>
            </a:r>
            <a:r>
              <a:rPr lang="en-US" altLang="zh-TW" b="1" dirty="0" smtClean="0"/>
              <a:t>	</a:t>
            </a:r>
          </a:p>
          <a:p>
            <a:pPr lvl="1"/>
            <a:r>
              <a:rPr lang="zh-TW" altLang="en-US" dirty="0" smtClean="0"/>
              <a:t>仍然</a:t>
            </a:r>
            <a:r>
              <a:rPr lang="zh-TW" altLang="en-US" dirty="0"/>
              <a:t>有少數跨句現象</a:t>
            </a:r>
          </a:p>
        </p:txBody>
      </p:sp>
      <p:sp>
        <p:nvSpPr>
          <p:cNvPr id="5" name="向下箭號 4"/>
          <p:cNvSpPr/>
          <p:nvPr/>
        </p:nvSpPr>
        <p:spPr>
          <a:xfrm flipV="1">
            <a:off x="3203848" y="2626432"/>
            <a:ext cx="360040" cy="64807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3DA0BB7-265A-403C-9275-D587AB510EDC}" type="slidenum">
              <a:rPr lang="zh-TW" altLang="en-US" smtClean="0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61854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方</a:t>
            </a:r>
            <a:r>
              <a:rPr lang="zh-TW" altLang="en-US" dirty="0" smtClean="0"/>
              <a:t>法</a:t>
            </a:r>
            <a:r>
              <a:rPr lang="zh-TW" altLang="en-US" dirty="0"/>
              <a:t>二</a:t>
            </a:r>
            <a:r>
              <a:rPr lang="zh-TW" altLang="en-US" dirty="0" smtClean="0"/>
              <a:t>：</a:t>
            </a:r>
            <a:r>
              <a:rPr lang="zh-TW" altLang="en-US" dirty="0"/>
              <a:t>結構</a:t>
            </a:r>
            <a:r>
              <a:rPr lang="zh-TW" altLang="en-US" b="1" dirty="0" smtClean="0">
                <a:solidFill>
                  <a:srgbClr val="0070C0"/>
                </a:solidFill>
              </a:rPr>
              <a:t>不跨句</a:t>
            </a:r>
            <a:endParaRPr lang="zh-TW" altLang="en-US" b="1" dirty="0">
              <a:solidFill>
                <a:srgbClr val="0070C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/>
              <a:t>對中間的詞設限：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[</a:t>
            </a:r>
            <a:r>
              <a:rPr lang="en-US" altLang="zh-TW" dirty="0"/>
              <a:t>word="</a:t>
            </a:r>
            <a:r>
              <a:rPr lang="zh-TW" altLang="en-US" dirty="0"/>
              <a:t>見</a:t>
            </a:r>
            <a:r>
              <a:rPr lang="en-US" altLang="zh-TW" dirty="0"/>
              <a:t>"] [</a:t>
            </a:r>
            <a:r>
              <a:rPr lang="en-US" altLang="zh-TW" dirty="0">
                <a:solidFill>
                  <a:srgbClr val="00B0F0"/>
                </a:solidFill>
              </a:rPr>
              <a:t>word!="</a:t>
            </a:r>
            <a:r>
              <a:rPr lang="zh-TW" altLang="en-US" dirty="0">
                <a:solidFill>
                  <a:srgbClr val="00B0F0"/>
                </a:solidFill>
              </a:rPr>
              <a:t>，</a:t>
            </a:r>
            <a:r>
              <a:rPr lang="en-US" altLang="zh-TW" dirty="0">
                <a:solidFill>
                  <a:srgbClr val="00B0F0"/>
                </a:solidFill>
              </a:rPr>
              <a:t>|</a:t>
            </a:r>
            <a:r>
              <a:rPr lang="zh-TW" altLang="en-US" dirty="0">
                <a:solidFill>
                  <a:srgbClr val="00B0F0"/>
                </a:solidFill>
              </a:rPr>
              <a:t>。</a:t>
            </a:r>
            <a:r>
              <a:rPr lang="en-US" altLang="zh-TW" dirty="0">
                <a:solidFill>
                  <a:srgbClr val="00B0F0"/>
                </a:solidFill>
              </a:rPr>
              <a:t>"</a:t>
            </a:r>
            <a:r>
              <a:rPr lang="en-US" altLang="zh-TW" dirty="0"/>
              <a:t>]* [word="</a:t>
            </a:r>
            <a:r>
              <a:rPr lang="zh-TW" altLang="en-US" dirty="0"/>
              <a:t>面</a:t>
            </a:r>
            <a:r>
              <a:rPr lang="en-US" altLang="zh-TW" dirty="0" smtClean="0"/>
              <a:t>"]</a:t>
            </a:r>
            <a:endParaRPr lang="en-US" altLang="zh-TW" b="1" dirty="0" smtClean="0">
              <a:solidFill>
                <a:srgbClr val="00B0F0"/>
              </a:solidFill>
            </a:endParaRPr>
          </a:p>
          <a:p>
            <a:pPr lvl="1"/>
            <a:r>
              <a:rPr lang="zh-TW" altLang="en-US" dirty="0" smtClean="0"/>
              <a:t>限制中間不得為</a:t>
            </a:r>
            <a:r>
              <a:rPr lang="zh-TW" altLang="en-US" b="1" dirty="0" smtClean="0">
                <a:solidFill>
                  <a:srgbClr val="00B0F0"/>
                </a:solidFill>
              </a:rPr>
              <a:t>「，」或「</a:t>
            </a:r>
            <a:r>
              <a:rPr lang="zh-TW" altLang="en-US" b="1" dirty="0">
                <a:solidFill>
                  <a:srgbClr val="00B0F0"/>
                </a:solidFill>
              </a:rPr>
              <a:t> 。 </a:t>
            </a:r>
            <a:r>
              <a:rPr lang="zh-TW" altLang="en-US" b="1" dirty="0" smtClean="0">
                <a:solidFill>
                  <a:srgbClr val="00B0F0"/>
                </a:solidFill>
              </a:rPr>
              <a:t>」</a:t>
            </a:r>
            <a:endParaRPr lang="en-US" altLang="zh-TW" b="1" dirty="0" smtClean="0">
              <a:solidFill>
                <a:srgbClr val="00B0F0"/>
              </a:solidFill>
            </a:endParaRPr>
          </a:p>
          <a:p>
            <a:pPr lvl="1"/>
            <a:endParaRPr lang="en-US" altLang="zh-TW" b="1" dirty="0" smtClean="0">
              <a:solidFill>
                <a:srgbClr val="00B0F0"/>
              </a:solidFill>
            </a:endParaRPr>
          </a:p>
          <a:p>
            <a:pPr lvl="1"/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780814" y="3963468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見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是 我 ， 滿 </a:t>
            </a:r>
            <a:r>
              <a:rPr lang="zh-TW" altLang="en-US" sz="24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面</a:t>
            </a:r>
          </a:p>
        </p:txBody>
      </p:sp>
      <p:sp>
        <p:nvSpPr>
          <p:cNvPr id="5" name="左大括弧 4"/>
          <p:cNvSpPr/>
          <p:nvPr/>
        </p:nvSpPr>
        <p:spPr>
          <a:xfrm rot="16200000">
            <a:off x="2041884" y="3668119"/>
            <a:ext cx="286172" cy="18002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26" name="Picture 2" descr="Man, gesturing, NO Free Icon of 780 Free Vector Emoj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207" y="4757689"/>
            <a:ext cx="1247822" cy="1247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/>
          <p:cNvSpPr/>
          <p:nvPr/>
        </p:nvSpPr>
        <p:spPr>
          <a:xfrm>
            <a:off x="5220072" y="3979060"/>
            <a:ext cx="31085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見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過 那麼 一 次 </a:t>
            </a:r>
            <a:r>
              <a:rPr lang="zh-TW" altLang="en-US" sz="24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面</a:t>
            </a:r>
          </a:p>
        </p:txBody>
      </p:sp>
      <p:sp>
        <p:nvSpPr>
          <p:cNvPr id="8" name="左大括弧 7"/>
          <p:cNvSpPr/>
          <p:nvPr/>
        </p:nvSpPr>
        <p:spPr>
          <a:xfrm rot="16200000">
            <a:off x="6494131" y="3641412"/>
            <a:ext cx="344402" cy="201622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28" name="Picture 4" descr="Man Gesturing Ok Emoji Png Transparent Emoji Freepngimage - Gestos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931" y="5102464"/>
            <a:ext cx="1552801" cy="995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向下箭號 11"/>
          <p:cNvSpPr/>
          <p:nvPr/>
        </p:nvSpPr>
        <p:spPr>
          <a:xfrm>
            <a:off x="2223565" y="3419143"/>
            <a:ext cx="360040" cy="64807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3DA0BB7-265A-403C-9275-D587AB510EDC}" type="slidenum">
              <a:rPr lang="zh-TW" altLang="en-US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30515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7" grpId="0"/>
      <p:bldP spid="8" grpId="0" animBg="1"/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58" y="404664"/>
            <a:ext cx="9128642" cy="6309320"/>
          </a:xfrm>
          <a:prstGeom prst="rect">
            <a:avLst/>
          </a:prstGeom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3DA0BB7-265A-403C-9275-D587AB510EDC}" type="slidenum">
              <a:rPr lang="zh-TW" altLang="en-US" smtClean="0"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1559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Frequency breakdown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219200"/>
            <a:ext cx="7632770" cy="5638800"/>
          </a:xfrm>
          <a:prstGeom prst="rect">
            <a:avLst/>
          </a:prstGeom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3DA0BB7-265A-403C-9275-D587AB510EDC}" type="slidenum">
              <a:rPr lang="zh-TW" altLang="en-US" smtClean="0"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276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0" name="Picture 8" descr="man in red and black outfit air div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2735216" cy="990600"/>
          </a:xfrm>
          <a:solidFill>
            <a:schemeClr val="tx1"/>
          </a:solidFill>
        </p:spPr>
        <p:txBody>
          <a:bodyPr/>
          <a:lstStyle/>
          <a:p>
            <a:r>
              <a:rPr lang="zh-TW" altLang="en-US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練功時間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3DA0BB7-265A-403C-9275-D587AB510EDC}" type="slidenum">
              <a:rPr lang="zh-TW" altLang="en-US" smtClean="0"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8447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練習：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/>
              <a:t>觀察離合詞</a:t>
            </a:r>
            <a:r>
              <a:rPr lang="zh-TW" altLang="en-US" dirty="0" smtClean="0"/>
              <a:t>「</a:t>
            </a:r>
            <a:r>
              <a:rPr lang="zh-TW" altLang="en-US" dirty="0"/>
              <a:t>幫忙</a:t>
            </a:r>
            <a:r>
              <a:rPr lang="zh-TW" altLang="en-US" dirty="0" smtClean="0"/>
              <a:t>」</a:t>
            </a:r>
            <a:endParaRPr lang="en-US" altLang="zh-TW" dirty="0" smtClean="0"/>
          </a:p>
          <a:p>
            <a:pPr lvl="1"/>
            <a:r>
              <a:rPr lang="zh-TW" altLang="en-US" dirty="0"/>
              <a:t>觀察</a:t>
            </a:r>
            <a:r>
              <a:rPr lang="zh-TW" altLang="en-US" dirty="0" smtClean="0"/>
              <a:t>不設限的情況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觀察限制不跨句</a:t>
            </a:r>
            <a:r>
              <a:rPr lang="zh-TW" altLang="en-US" dirty="0"/>
              <a:t>的情況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觀察 </a:t>
            </a:r>
            <a:r>
              <a:rPr lang="en-US" altLang="zh-TW" dirty="0" smtClean="0"/>
              <a:t>Frequency breakdown </a:t>
            </a:r>
            <a:r>
              <a:rPr lang="zh-TW" altLang="en-US" dirty="0" smtClean="0"/>
              <a:t>的統計</a:t>
            </a:r>
            <a:endParaRPr lang="en-US" altLang="zh-TW" dirty="0" smtClean="0"/>
          </a:p>
          <a:p>
            <a:pPr lvl="1"/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3DA0BB7-265A-403C-9275-D587AB510EDC}" type="slidenum">
              <a:rPr lang="zh-TW" altLang="en-US" smtClean="0"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3461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331640" y="1700808"/>
            <a:ext cx="7632848" cy="1673225"/>
          </a:xfrm>
        </p:spPr>
        <p:txBody>
          <a:bodyPr>
            <a:normAutofit/>
          </a:bodyPr>
          <a:lstStyle/>
          <a:p>
            <a:r>
              <a:rPr lang="zh-TW" altLang="en-US" sz="3200" b="1" dirty="0">
                <a:solidFill>
                  <a:schemeClr val="bg1"/>
                </a:solidFill>
              </a:rPr>
              <a:t>壹</a:t>
            </a:r>
            <a:r>
              <a:rPr lang="zh-TW" altLang="en-US" sz="3200" b="1" dirty="0" smtClean="0">
                <a:solidFill>
                  <a:schemeClr val="bg1"/>
                </a:solidFill>
              </a:rPr>
              <a:t>、</a:t>
            </a:r>
            <a:r>
              <a:rPr lang="en-US" altLang="zh-TW" sz="3200" b="1" dirty="0" smtClean="0">
                <a:solidFill>
                  <a:schemeClr val="bg1"/>
                </a:solidFill>
              </a:rPr>
              <a:t>CQP </a:t>
            </a:r>
            <a:r>
              <a:rPr lang="zh-TW" altLang="en-US" sz="3200" b="1" dirty="0" smtClean="0">
                <a:solidFill>
                  <a:schemeClr val="bg1"/>
                </a:solidFill>
              </a:rPr>
              <a:t>查詢語言簡介</a:t>
            </a:r>
            <a:endParaRPr lang="zh-TW" altLang="en-US" sz="3200" b="1" dirty="0">
              <a:solidFill>
                <a:schemeClr val="bg1"/>
              </a:solidFill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6248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CQP</a:t>
            </a:r>
            <a:r>
              <a:rPr lang="zh-TW" altLang="en-US" dirty="0"/>
              <a:t>多詞結構</a:t>
            </a:r>
            <a:r>
              <a:rPr lang="zh-TW" altLang="en-US" dirty="0" smtClean="0"/>
              <a:t>式之修飾符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altLang="zh-TW" b="1" dirty="0" smtClean="0">
                <a:solidFill>
                  <a:srgbClr val="FF0000"/>
                </a:solidFill>
              </a:rPr>
              <a:t>* </a:t>
            </a:r>
            <a:r>
              <a:rPr lang="zh-TW" altLang="en-US" dirty="0" smtClean="0"/>
              <a:t>：重複前詞</a:t>
            </a:r>
            <a:r>
              <a:rPr lang="en-US" altLang="zh-TW" dirty="0" smtClean="0"/>
              <a:t> 0 </a:t>
            </a:r>
            <a:r>
              <a:rPr lang="zh-TW" altLang="en-US" dirty="0" smtClean="0"/>
              <a:t>到 </a:t>
            </a:r>
            <a:r>
              <a:rPr lang="en-US" altLang="zh-TW" dirty="0" smtClean="0"/>
              <a:t>n </a:t>
            </a:r>
            <a:r>
              <a:rPr lang="zh-TW" altLang="en-US" dirty="0" smtClean="0"/>
              <a:t>次</a:t>
            </a:r>
            <a:endParaRPr lang="en-US" altLang="zh-TW" dirty="0" smtClean="0"/>
          </a:p>
          <a:p>
            <a:pPr lvl="1"/>
            <a:r>
              <a:rPr lang="en-US" altLang="zh-TW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[word="</a:t>
            </a:r>
            <a:r>
              <a:rPr lang="zh-TW" altLang="en-US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打</a:t>
            </a:r>
            <a:r>
              <a:rPr lang="en-US" altLang="zh-TW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"] []* [word="</a:t>
            </a:r>
            <a:r>
              <a:rPr lang="zh-TW" altLang="en-US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電話</a:t>
            </a:r>
            <a:r>
              <a:rPr lang="en-US" altLang="zh-TW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"]</a:t>
            </a:r>
            <a:r>
              <a:rPr lang="zh-TW" altLang="en-US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</a:t>
            </a:r>
          </a:p>
          <a:p>
            <a:pPr lvl="2"/>
            <a:r>
              <a:rPr lang="zh-TW" altLang="en-US" dirty="0" smtClean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打 電話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, </a:t>
            </a:r>
            <a:r>
              <a:rPr lang="zh-TW" altLang="en-US" dirty="0" smtClean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打 過 電話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, </a:t>
            </a:r>
            <a:r>
              <a:rPr lang="zh-TW" altLang="en-US" dirty="0" smtClean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打 了 通 電話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,...</a:t>
            </a:r>
            <a:endParaRPr lang="en-US" altLang="zh-TW" dirty="0" smtClean="0">
              <a:solidFill>
                <a:schemeClr val="bg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b="1" dirty="0" smtClean="0">
                <a:solidFill>
                  <a:srgbClr val="FF0000"/>
                </a:solidFill>
              </a:rPr>
              <a:t>+</a:t>
            </a:r>
            <a:r>
              <a:rPr lang="en-US" altLang="zh-TW" dirty="0" smtClean="0"/>
              <a:t> </a:t>
            </a:r>
            <a:r>
              <a:rPr lang="zh-TW" altLang="en-US" dirty="0"/>
              <a:t>：重複前詞</a:t>
            </a:r>
            <a:r>
              <a:rPr lang="en-US" altLang="zh-TW" dirty="0" smtClean="0"/>
              <a:t>1 </a:t>
            </a:r>
            <a:r>
              <a:rPr lang="zh-TW" altLang="en-US" dirty="0" smtClean="0"/>
              <a:t>到 </a:t>
            </a:r>
            <a:r>
              <a:rPr lang="en-US" altLang="zh-TW" dirty="0" smtClean="0"/>
              <a:t>n </a:t>
            </a:r>
            <a:r>
              <a:rPr lang="zh-TW" altLang="en-US" dirty="0" smtClean="0"/>
              <a:t>次</a:t>
            </a:r>
            <a:endParaRPr lang="en-US" altLang="zh-TW" dirty="0" smtClean="0"/>
          </a:p>
          <a:p>
            <a:pPr lvl="1"/>
            <a:r>
              <a:rPr lang="en-US" altLang="zh-TW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[word="</a:t>
            </a:r>
            <a:r>
              <a:rPr lang="zh-TW" altLang="en-US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打</a:t>
            </a:r>
            <a:r>
              <a:rPr lang="en-US" altLang="zh-TW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"] []+ [word="</a:t>
            </a:r>
            <a:r>
              <a:rPr lang="zh-TW" altLang="en-US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電話</a:t>
            </a:r>
            <a:r>
              <a:rPr lang="en-US" altLang="zh-TW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"]</a:t>
            </a:r>
            <a:r>
              <a:rPr lang="zh-TW" altLang="en-US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</a:t>
            </a:r>
          </a:p>
          <a:p>
            <a:pPr lvl="2"/>
            <a:r>
              <a:rPr lang="zh-TW" altLang="en-US" dirty="0" smtClean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打 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過 電話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, 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打 了 通 電話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,...</a:t>
            </a:r>
            <a:endParaRPr lang="en-US" altLang="zh-TW" dirty="0" smtClean="0">
              <a:solidFill>
                <a:schemeClr val="bg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b="1" dirty="0" smtClean="0">
                <a:solidFill>
                  <a:srgbClr val="FF0000"/>
                </a:solidFill>
              </a:rPr>
              <a:t>？</a:t>
            </a:r>
            <a:r>
              <a:rPr lang="zh-TW" altLang="en-US" dirty="0" smtClean="0"/>
              <a:t>：</a:t>
            </a:r>
            <a:r>
              <a:rPr lang="zh-TW" altLang="en-US" dirty="0"/>
              <a:t>重複前</a:t>
            </a:r>
            <a:r>
              <a:rPr lang="zh-TW" altLang="en-US" dirty="0" smtClean="0"/>
              <a:t>詞 </a:t>
            </a:r>
            <a:r>
              <a:rPr lang="en-US" altLang="zh-TW" dirty="0" smtClean="0"/>
              <a:t>0 </a:t>
            </a:r>
            <a:r>
              <a:rPr lang="zh-TW" altLang="en-US" dirty="0"/>
              <a:t>或</a:t>
            </a:r>
            <a:r>
              <a:rPr lang="en-US" altLang="zh-TW" dirty="0"/>
              <a:t> 1</a:t>
            </a:r>
            <a:r>
              <a:rPr lang="zh-TW" altLang="en-US" dirty="0"/>
              <a:t>次</a:t>
            </a:r>
            <a:endParaRPr lang="en-US" altLang="zh-TW" dirty="0"/>
          </a:p>
          <a:p>
            <a:pPr lvl="1"/>
            <a:r>
              <a:rPr lang="en-US" altLang="zh-TW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[word="</a:t>
            </a:r>
            <a:r>
              <a:rPr lang="zh-TW" altLang="en-US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打</a:t>
            </a:r>
            <a:r>
              <a:rPr lang="en-US" altLang="zh-TW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"] []? [word="</a:t>
            </a:r>
            <a:r>
              <a:rPr lang="zh-TW" altLang="en-US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電話</a:t>
            </a:r>
            <a:r>
              <a:rPr lang="en-US" altLang="zh-TW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"] 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 </a:t>
            </a:r>
          </a:p>
          <a:p>
            <a:pPr lvl="2"/>
            <a:r>
              <a:rPr lang="zh-TW" altLang="en-US" dirty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打 電話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, 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打 過 電話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, ...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en-US" altLang="zh-TW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TW" b="1" dirty="0" smtClean="0">
                <a:solidFill>
                  <a:srgbClr val="FF0000"/>
                </a:solidFill>
              </a:rPr>
              <a:t>{</a:t>
            </a:r>
            <a:r>
              <a:rPr lang="en-US" altLang="zh-TW" b="1" dirty="0" err="1" smtClean="0">
                <a:solidFill>
                  <a:srgbClr val="FF0000"/>
                </a:solidFill>
              </a:rPr>
              <a:t>m,n</a:t>
            </a:r>
            <a:r>
              <a:rPr lang="en-US" altLang="zh-TW" b="1" dirty="0" smtClean="0">
                <a:solidFill>
                  <a:srgbClr val="FF0000"/>
                </a:solidFill>
              </a:rPr>
              <a:t>}</a:t>
            </a:r>
            <a:r>
              <a:rPr lang="zh-TW" altLang="en-US" dirty="0" smtClean="0"/>
              <a:t>：</a:t>
            </a:r>
            <a:r>
              <a:rPr lang="zh-TW" altLang="en-US" dirty="0"/>
              <a:t>重複前詞 </a:t>
            </a:r>
            <a:r>
              <a:rPr lang="en-US" altLang="zh-TW" dirty="0" err="1" smtClean="0"/>
              <a:t>m~n</a:t>
            </a:r>
            <a:r>
              <a:rPr lang="zh-TW" altLang="en-US" dirty="0" smtClean="0"/>
              <a:t>次</a:t>
            </a:r>
            <a:endParaRPr lang="en-US" altLang="zh-TW" dirty="0"/>
          </a:p>
          <a:p>
            <a:pPr lvl="1"/>
            <a:r>
              <a:rPr lang="en-US" altLang="zh-TW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[word="</a:t>
            </a:r>
            <a:r>
              <a:rPr lang="zh-TW" altLang="en-US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打</a:t>
            </a:r>
            <a:r>
              <a:rPr lang="en-US" altLang="zh-TW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"] </a:t>
            </a:r>
            <a:r>
              <a:rPr lang="en-US" altLang="zh-TW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[]{1,5} </a:t>
            </a:r>
            <a:r>
              <a:rPr lang="en-US" altLang="zh-TW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[word="</a:t>
            </a:r>
            <a:r>
              <a:rPr lang="zh-TW" altLang="en-US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電話</a:t>
            </a:r>
            <a:r>
              <a:rPr lang="en-US" altLang="zh-TW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"] 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 </a:t>
            </a:r>
          </a:p>
          <a:p>
            <a:pPr lvl="2"/>
            <a:r>
              <a:rPr lang="zh-TW" altLang="en-US" dirty="0" smtClean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打 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過 電話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, </a:t>
            </a:r>
            <a:r>
              <a:rPr lang="zh-TW" altLang="en-US" dirty="0" smtClean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打 了 一 通電話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...</a:t>
            </a:r>
            <a:endParaRPr lang="en-US" altLang="zh-TW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zh-TW" altLang="en-US" dirty="0" smtClean="0">
                <a:solidFill>
                  <a:schemeClr val="bg1">
                    <a:lumMod val="50000"/>
                  </a:schemeClr>
                </a:solidFill>
              </a:rPr>
              <a:t>小心不要打成：</a:t>
            </a:r>
            <a:endParaRPr lang="en-US" altLang="zh-TW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en-US" altLang="zh-TW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[</a:t>
            </a:r>
            <a:r>
              <a:rPr lang="en-US" altLang="zh-TW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word="</a:t>
            </a:r>
            <a:r>
              <a:rPr lang="zh-TW" altLang="en-US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打</a:t>
            </a:r>
            <a:r>
              <a:rPr lang="en-US" altLang="zh-TW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"] * [word="</a:t>
            </a:r>
            <a:r>
              <a:rPr lang="zh-TW" altLang="en-US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電話</a:t>
            </a:r>
            <a:r>
              <a:rPr lang="en-US" altLang="zh-TW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"]</a:t>
            </a:r>
          </a:p>
          <a:p>
            <a:pPr lvl="1"/>
            <a:r>
              <a:rPr lang="en-US" altLang="zh-TW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[word</a:t>
            </a:r>
            <a:r>
              <a:rPr lang="en-US" altLang="zh-TW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="</a:t>
            </a:r>
            <a:r>
              <a:rPr lang="zh-TW" altLang="en-US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打</a:t>
            </a:r>
            <a:r>
              <a:rPr lang="en-US" altLang="zh-TW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"] </a:t>
            </a:r>
            <a:r>
              <a:rPr lang="zh-TW" altLang="en-US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＋</a:t>
            </a:r>
            <a:r>
              <a:rPr lang="en-US" altLang="zh-TW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[</a:t>
            </a:r>
            <a:r>
              <a:rPr lang="en-US" altLang="zh-TW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word="</a:t>
            </a:r>
            <a:r>
              <a:rPr lang="zh-TW" altLang="en-US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電話</a:t>
            </a:r>
            <a:r>
              <a:rPr lang="en-US" altLang="zh-TW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"]</a:t>
            </a:r>
          </a:p>
          <a:p>
            <a:pPr lvl="1"/>
            <a:r>
              <a:rPr lang="en-US" altLang="zh-TW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[word="</a:t>
            </a:r>
            <a:r>
              <a:rPr lang="zh-TW" altLang="en-US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打</a:t>
            </a:r>
            <a:r>
              <a:rPr lang="en-US" altLang="zh-TW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"] </a:t>
            </a:r>
            <a:r>
              <a:rPr lang="en-US" altLang="zh-TW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? </a:t>
            </a:r>
            <a:r>
              <a:rPr lang="en-US" altLang="zh-TW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[word="</a:t>
            </a:r>
            <a:r>
              <a:rPr lang="zh-TW" altLang="en-US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電話</a:t>
            </a:r>
            <a:r>
              <a:rPr lang="en-US" altLang="zh-TW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"]</a:t>
            </a:r>
            <a:endParaRPr lang="en-US" altLang="zh-TW" dirty="0">
              <a:solidFill>
                <a:schemeClr val="bg1">
                  <a:lumMod val="50000"/>
                </a:schemeClr>
              </a:solidFill>
            </a:endParaRPr>
          </a:p>
          <a:p>
            <a:endParaRPr lang="zh-TW" altLang="en-US" dirty="0">
              <a:solidFill>
                <a:schemeClr val="bg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3DA0BB7-265A-403C-9275-D587AB510EDC}" type="slidenum">
              <a:rPr lang="zh-TW" altLang="en-US" smtClean="0"/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6893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語法點查詢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97152"/>
          </a:xfrm>
        </p:spPr>
        <p:txBody>
          <a:bodyPr>
            <a:normAutofit/>
          </a:bodyPr>
          <a:lstStyle/>
          <a:p>
            <a:r>
              <a:rPr lang="zh-TW" altLang="en-US" b="1" dirty="0" smtClean="0"/>
              <a:t>寧（可）（願）    </a:t>
            </a:r>
            <a:r>
              <a:rPr lang="en-US" altLang="zh-TW" b="1" dirty="0" smtClean="0"/>
              <a:t>…                 </a:t>
            </a:r>
            <a:r>
              <a:rPr lang="zh-TW" altLang="en-US" b="1" dirty="0" smtClean="0"/>
              <a:t>也 不 </a:t>
            </a:r>
            <a:r>
              <a:rPr lang="en-US" altLang="zh-TW" b="1" dirty="0" smtClean="0"/>
              <a:t>…</a:t>
            </a:r>
          </a:p>
          <a:p>
            <a:endParaRPr lang="en-US" altLang="zh-TW" b="1" dirty="0" smtClean="0"/>
          </a:p>
          <a:p>
            <a:endParaRPr lang="en-US" altLang="zh-TW" b="1" dirty="0" smtClean="0"/>
          </a:p>
        </p:txBody>
      </p:sp>
      <p:sp>
        <p:nvSpPr>
          <p:cNvPr id="4" name="文字方塊 3"/>
          <p:cNvSpPr txBox="1"/>
          <p:nvPr/>
        </p:nvSpPr>
        <p:spPr>
          <a:xfrm>
            <a:off x="787330" y="3477914"/>
            <a:ext cx="25469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latin typeface="Arial Narrow" panose="020B0606020202030204" pitchFamily="34" charset="0"/>
              </a:rPr>
              <a:t>[word="</a:t>
            </a:r>
            <a:r>
              <a:rPr lang="zh-TW" altLang="en-US" sz="2400" dirty="0">
                <a:latin typeface="Arial Narrow" panose="020B0606020202030204" pitchFamily="34" charset="0"/>
              </a:rPr>
              <a:t>寧</a:t>
            </a:r>
            <a:r>
              <a:rPr lang="en-US" altLang="zh-TW" sz="2400" dirty="0">
                <a:latin typeface="Arial Narrow" panose="020B0606020202030204" pitchFamily="34" charset="0"/>
              </a:rPr>
              <a:t>[</a:t>
            </a:r>
            <a:r>
              <a:rPr lang="zh-TW" altLang="en-US" sz="2400" dirty="0">
                <a:latin typeface="Arial Narrow" panose="020B0606020202030204" pitchFamily="34" charset="0"/>
              </a:rPr>
              <a:t>可願</a:t>
            </a:r>
            <a:r>
              <a:rPr lang="en-US" altLang="zh-TW" sz="2400" dirty="0">
                <a:latin typeface="Arial Narrow" panose="020B0606020202030204" pitchFamily="34" charset="0"/>
              </a:rPr>
              <a:t>]?"] </a:t>
            </a:r>
          </a:p>
        </p:txBody>
      </p:sp>
      <p:sp>
        <p:nvSpPr>
          <p:cNvPr id="6" name="向下箭號 5"/>
          <p:cNvSpPr/>
          <p:nvPr/>
        </p:nvSpPr>
        <p:spPr>
          <a:xfrm>
            <a:off x="1763688" y="2241494"/>
            <a:ext cx="288032" cy="10801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向下箭號 6"/>
          <p:cNvSpPr/>
          <p:nvPr/>
        </p:nvSpPr>
        <p:spPr>
          <a:xfrm>
            <a:off x="4139952" y="2241494"/>
            <a:ext cx="288032" cy="10801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向下箭號 7"/>
          <p:cNvSpPr/>
          <p:nvPr/>
        </p:nvSpPr>
        <p:spPr>
          <a:xfrm>
            <a:off x="6190095" y="2241494"/>
            <a:ext cx="288032" cy="10801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3707904" y="3477914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latin typeface="Arial Narrow" panose="020B0606020202030204" pitchFamily="34" charset="0"/>
              </a:rPr>
              <a:t>[]{</a:t>
            </a:r>
            <a:r>
              <a:rPr lang="en-US" altLang="zh-TW" sz="2400" dirty="0">
                <a:latin typeface="Arial Narrow" panose="020B0606020202030204" pitchFamily="34" charset="0"/>
              </a:rPr>
              <a:t>1,15} 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5370795" y="3477914"/>
            <a:ext cx="16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latin typeface="Arial Narrow" panose="020B0606020202030204" pitchFamily="34" charset="0"/>
              </a:rPr>
              <a:t> </a:t>
            </a:r>
            <a:r>
              <a:rPr lang="en-US" altLang="zh-TW" sz="2400" dirty="0">
                <a:latin typeface="Arial Narrow" panose="020B0606020202030204" pitchFamily="34" charset="0"/>
              </a:rPr>
              <a:t>[word="</a:t>
            </a:r>
            <a:r>
              <a:rPr lang="zh-TW" altLang="en-US" sz="2400" dirty="0">
                <a:latin typeface="Arial Narrow" panose="020B0606020202030204" pitchFamily="34" charset="0"/>
              </a:rPr>
              <a:t>也</a:t>
            </a:r>
            <a:r>
              <a:rPr lang="en-US" altLang="zh-TW" sz="2400" dirty="0" smtClean="0">
                <a:latin typeface="Arial Narrow" panose="020B0606020202030204" pitchFamily="34" charset="0"/>
              </a:rPr>
              <a:t>"]</a:t>
            </a:r>
            <a:endParaRPr lang="en-US" altLang="zh-TW" sz="2400" dirty="0">
              <a:latin typeface="Arial Narrow" panose="020B0606020202030204" pitchFamily="34" charset="0"/>
            </a:endParaRP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625" y="4593628"/>
            <a:ext cx="8201025" cy="1924050"/>
          </a:xfrm>
          <a:prstGeom prst="rect">
            <a:avLst/>
          </a:prstGeom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3DA0BB7-265A-403C-9275-D587AB510EDC}" type="slidenum">
              <a:rPr lang="zh-TW" altLang="en-US" smtClean="0"/>
              <a:t>31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90131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  <p:bldP spid="8" grpId="0" animBg="1"/>
      <p:bldP spid="9" grpId="0"/>
      <p:bldP spid="1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語法點查詢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b="1" dirty="0">
                <a:latin typeface="Arial Narrow" panose="020B0606020202030204" pitchFamily="34" charset="0"/>
              </a:rPr>
              <a:t>不但不</a:t>
            </a:r>
            <a:r>
              <a:rPr lang="en-US" altLang="zh-TW" b="1" dirty="0">
                <a:latin typeface="Arial Narrow" panose="020B0606020202030204" pitchFamily="34" charset="0"/>
              </a:rPr>
              <a:t>/</a:t>
            </a:r>
            <a:r>
              <a:rPr lang="zh-TW" altLang="en-US" b="1" dirty="0">
                <a:latin typeface="Arial Narrow" panose="020B0606020202030204" pitchFamily="34" charset="0"/>
              </a:rPr>
              <a:t>沒</a:t>
            </a:r>
            <a:r>
              <a:rPr lang="en-US" altLang="zh-TW" b="1" dirty="0">
                <a:latin typeface="Arial Narrow" panose="020B0606020202030204" pitchFamily="34" charset="0"/>
              </a:rPr>
              <a:t>...</a:t>
            </a:r>
            <a:r>
              <a:rPr lang="zh-TW" altLang="en-US" b="1" dirty="0">
                <a:latin typeface="Arial Narrow" panose="020B0606020202030204" pitchFamily="34" charset="0"/>
              </a:rPr>
              <a:t>反而</a:t>
            </a:r>
            <a:endParaRPr lang="en-US" altLang="zh-TW" b="1" dirty="0">
              <a:latin typeface="Arial Narrow" panose="020B0606020202030204" pitchFamily="34" charset="0"/>
            </a:endParaRPr>
          </a:p>
          <a:p>
            <a:pPr lvl="1"/>
            <a:r>
              <a:rPr lang="en-US" altLang="zh-TW" b="1" dirty="0">
                <a:latin typeface="Arial Narrow" panose="020B0606020202030204" pitchFamily="34" charset="0"/>
              </a:rPr>
              <a:t>[word="</a:t>
            </a:r>
            <a:r>
              <a:rPr lang="zh-TW" altLang="en-US" b="1" dirty="0">
                <a:latin typeface="Arial Narrow" panose="020B0606020202030204" pitchFamily="34" charset="0"/>
              </a:rPr>
              <a:t>不但</a:t>
            </a:r>
            <a:r>
              <a:rPr lang="en-US" altLang="zh-TW" b="1" dirty="0">
                <a:latin typeface="Arial Narrow" panose="020B0606020202030204" pitchFamily="34" charset="0"/>
              </a:rPr>
              <a:t>"] []{1,15} [word="</a:t>
            </a:r>
            <a:r>
              <a:rPr lang="zh-TW" altLang="en-US" b="1" dirty="0">
                <a:latin typeface="Arial Narrow" panose="020B0606020202030204" pitchFamily="34" charset="0"/>
              </a:rPr>
              <a:t>反而</a:t>
            </a:r>
            <a:r>
              <a:rPr lang="en-US" altLang="zh-TW" b="1" dirty="0">
                <a:latin typeface="Arial Narrow" panose="020B0606020202030204" pitchFamily="34" charset="0"/>
              </a:rPr>
              <a:t>"]</a:t>
            </a:r>
          </a:p>
          <a:p>
            <a:pPr lvl="1"/>
            <a:endParaRPr lang="en-US" altLang="zh-TW" b="1" dirty="0">
              <a:latin typeface="Arial Narrow" panose="020B0606020202030204" pitchFamily="34" charset="0"/>
            </a:endParaRPr>
          </a:p>
          <a:p>
            <a:pPr lvl="1"/>
            <a:endParaRPr lang="en-US" altLang="zh-TW" b="1" dirty="0">
              <a:latin typeface="Arial Narrow" panose="020B0606020202030204" pitchFamily="34" charset="0"/>
            </a:endParaRPr>
          </a:p>
          <a:p>
            <a:r>
              <a:rPr lang="zh-TW" altLang="en-US" b="1" dirty="0"/>
              <a:t>除了</a:t>
            </a:r>
            <a:r>
              <a:rPr lang="en-US" altLang="zh-TW" b="1" dirty="0"/>
              <a:t>...</a:t>
            </a:r>
            <a:r>
              <a:rPr lang="zh-TW" altLang="en-US" b="1" dirty="0"/>
              <a:t>以外，都</a:t>
            </a:r>
            <a:r>
              <a:rPr lang="en-US" altLang="zh-TW" b="1" dirty="0"/>
              <a:t>/</a:t>
            </a:r>
            <a:r>
              <a:rPr lang="zh-TW" altLang="en-US" b="1" dirty="0"/>
              <a:t>還</a:t>
            </a:r>
            <a:r>
              <a:rPr lang="en-US" altLang="zh-TW" b="1" dirty="0"/>
              <a:t>/</a:t>
            </a:r>
            <a:r>
              <a:rPr lang="zh-TW" altLang="en-US" b="1" dirty="0"/>
              <a:t>也</a:t>
            </a:r>
            <a:r>
              <a:rPr lang="zh-TW" altLang="en-US" dirty="0"/>
              <a:t> </a:t>
            </a:r>
            <a:endParaRPr lang="en-US" altLang="zh-TW" dirty="0"/>
          </a:p>
          <a:p>
            <a:pPr lvl="1"/>
            <a:r>
              <a:rPr lang="en-US" altLang="zh-TW" b="1" dirty="0">
                <a:latin typeface="Arial Narrow" panose="020B0606020202030204" pitchFamily="34" charset="0"/>
              </a:rPr>
              <a:t>[word="</a:t>
            </a:r>
            <a:r>
              <a:rPr lang="zh-TW" altLang="en-US" b="1" dirty="0">
                <a:latin typeface="Arial Narrow" panose="020B0606020202030204" pitchFamily="34" charset="0"/>
              </a:rPr>
              <a:t>除了</a:t>
            </a:r>
            <a:r>
              <a:rPr lang="en-US" altLang="zh-TW" b="1" dirty="0">
                <a:latin typeface="Arial Narrow" panose="020B0606020202030204" pitchFamily="34" charset="0"/>
              </a:rPr>
              <a:t>"] []{1,15} [word="</a:t>
            </a:r>
            <a:r>
              <a:rPr lang="zh-TW" altLang="en-US" b="1" dirty="0">
                <a:latin typeface="Arial Narrow" panose="020B0606020202030204" pitchFamily="34" charset="0"/>
              </a:rPr>
              <a:t>以外</a:t>
            </a:r>
            <a:r>
              <a:rPr lang="en-US" altLang="zh-TW" b="1" dirty="0">
                <a:latin typeface="Arial Narrow" panose="020B0606020202030204" pitchFamily="34" charset="0"/>
              </a:rPr>
              <a:t>"] [word="</a:t>
            </a:r>
            <a:r>
              <a:rPr lang="zh-TW" altLang="en-US" b="1" dirty="0">
                <a:latin typeface="Arial Narrow" panose="020B0606020202030204" pitchFamily="34" charset="0"/>
              </a:rPr>
              <a:t>，</a:t>
            </a:r>
            <a:r>
              <a:rPr lang="en-US" altLang="zh-TW" b="1" dirty="0">
                <a:latin typeface="Arial Narrow" panose="020B0606020202030204" pitchFamily="34" charset="0"/>
              </a:rPr>
              <a:t>"] [word="[</a:t>
            </a:r>
            <a:r>
              <a:rPr lang="zh-TW" altLang="en-US" b="1" dirty="0">
                <a:latin typeface="Arial Narrow" panose="020B0606020202030204" pitchFamily="34" charset="0"/>
              </a:rPr>
              <a:t>都還也</a:t>
            </a:r>
            <a:r>
              <a:rPr lang="en-US" altLang="zh-TW" b="1" dirty="0">
                <a:latin typeface="Arial Narrow" panose="020B0606020202030204" pitchFamily="34" charset="0"/>
              </a:rPr>
              <a:t>]"]</a:t>
            </a:r>
            <a:endParaRPr lang="zh-TW" altLang="en-US" b="1" dirty="0">
              <a:latin typeface="Arial Narrow" panose="020B0606020202030204" pitchFamily="34" charset="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3DA0BB7-265A-403C-9275-D587AB510EDC}" type="slidenum">
              <a:rPr lang="zh-TW" altLang="en-US" smtClean="0"/>
              <a:t>32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3983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V</a:t>
            </a:r>
            <a:r>
              <a:rPr lang="zh-TW" altLang="en-US" b="1" dirty="0"/>
              <a:t> 一 </a:t>
            </a:r>
            <a:r>
              <a:rPr lang="en-US" altLang="zh-TW" b="1" dirty="0" smtClean="0"/>
              <a:t>V </a:t>
            </a:r>
            <a:r>
              <a:rPr lang="zh-TW" altLang="en-US" b="1" dirty="0" smtClean="0"/>
              <a:t>的問題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zh-TW" altLang="en-US" b="1" dirty="0" smtClean="0"/>
              <a:t>語法點：把  </a:t>
            </a:r>
            <a:r>
              <a:rPr lang="en-US" altLang="zh-TW" b="1" dirty="0" smtClean="0"/>
              <a:t>O  V</a:t>
            </a:r>
            <a:r>
              <a:rPr lang="zh-TW" altLang="en-US" b="1" dirty="0" smtClean="0"/>
              <a:t> 一 </a:t>
            </a:r>
            <a:r>
              <a:rPr lang="en-US" altLang="zh-TW" b="1" dirty="0" smtClean="0"/>
              <a:t>V</a:t>
            </a:r>
          </a:p>
          <a:p>
            <a:pPr lvl="1"/>
            <a:r>
              <a:rPr lang="zh-TW" altLang="en-US" dirty="0" smtClean="0"/>
              <a:t>例如：   把 </a:t>
            </a:r>
            <a:r>
              <a:rPr lang="zh-TW" altLang="en-US" dirty="0"/>
              <a:t>菜 </a:t>
            </a:r>
            <a:r>
              <a:rPr lang="zh-TW" altLang="en-US" dirty="0" smtClean="0"/>
              <a:t> </a:t>
            </a:r>
            <a:r>
              <a:rPr lang="zh-TW" altLang="en-US" b="1" dirty="0" smtClean="0">
                <a:solidFill>
                  <a:srgbClr val="0070C0"/>
                </a:solidFill>
              </a:rPr>
              <a:t>熱</a:t>
            </a:r>
            <a:r>
              <a:rPr lang="zh-TW" altLang="en-US" dirty="0" smtClean="0"/>
              <a:t> </a:t>
            </a:r>
            <a:r>
              <a:rPr lang="zh-TW" altLang="en-US" dirty="0"/>
              <a:t>一 </a:t>
            </a:r>
            <a:r>
              <a:rPr lang="zh-TW" altLang="en-US" b="1" dirty="0" smtClean="0">
                <a:solidFill>
                  <a:srgbClr val="0070C0"/>
                </a:solidFill>
              </a:rPr>
              <a:t>熱</a:t>
            </a:r>
            <a:endParaRPr lang="en-US" altLang="zh-TW" b="1" dirty="0" smtClean="0">
              <a:solidFill>
                <a:srgbClr val="0070C0"/>
              </a:solidFill>
            </a:endParaRPr>
          </a:p>
          <a:p>
            <a:pPr lvl="1"/>
            <a:r>
              <a:rPr lang="en-US" altLang="zh-TW" sz="2000" dirty="0"/>
              <a:t>[word="</a:t>
            </a:r>
            <a:r>
              <a:rPr lang="zh-TW" altLang="en-US" sz="2000" dirty="0"/>
              <a:t>把</a:t>
            </a:r>
            <a:r>
              <a:rPr lang="en-US" altLang="zh-TW" sz="2000" dirty="0"/>
              <a:t>"] [</a:t>
            </a:r>
            <a:r>
              <a:rPr lang="en-US" altLang="zh-TW" sz="2000" dirty="0" err="1"/>
              <a:t>pos</a:t>
            </a:r>
            <a:r>
              <a:rPr lang="en-US" altLang="zh-TW" sz="2000" dirty="0"/>
              <a:t>="N.+"] </a:t>
            </a:r>
            <a:r>
              <a:rPr lang="en-US" altLang="zh-TW" sz="2000" dirty="0" smtClean="0"/>
              <a:t>[</a:t>
            </a:r>
            <a:r>
              <a:rPr lang="en-US" altLang="zh-TW" sz="2000" dirty="0"/>
              <a:t>pos="V.+"] [word="</a:t>
            </a:r>
            <a:r>
              <a:rPr lang="zh-TW" altLang="en-US" sz="2000" dirty="0"/>
              <a:t>一</a:t>
            </a:r>
            <a:r>
              <a:rPr lang="en-US" altLang="zh-TW" sz="2000" dirty="0" smtClean="0"/>
              <a:t>"] [</a:t>
            </a:r>
            <a:r>
              <a:rPr lang="en-US" altLang="zh-TW" sz="2000" dirty="0" err="1" smtClean="0"/>
              <a:t>pos</a:t>
            </a:r>
            <a:r>
              <a:rPr lang="en-US" altLang="zh-TW" sz="2000" dirty="0"/>
              <a:t>="V</a:t>
            </a:r>
            <a:r>
              <a:rPr lang="en-US" altLang="zh-TW" sz="2000" dirty="0" smtClean="0"/>
              <a:t>.+"]</a:t>
            </a:r>
            <a:endParaRPr lang="en-US" altLang="zh-TW" sz="2000" b="1" dirty="0" smtClean="0">
              <a:solidFill>
                <a:srgbClr val="0070C0"/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648" y="3236640"/>
            <a:ext cx="7797116" cy="3240360"/>
          </a:xfrm>
          <a:prstGeom prst="rect">
            <a:avLst/>
          </a:prstGeom>
        </p:spPr>
      </p:pic>
      <p:sp>
        <p:nvSpPr>
          <p:cNvPr id="5" name="圓角矩形 4"/>
          <p:cNvSpPr/>
          <p:nvPr/>
        </p:nvSpPr>
        <p:spPr>
          <a:xfrm>
            <a:off x="493697" y="3645024"/>
            <a:ext cx="8157439" cy="792088"/>
          </a:xfrm>
          <a:prstGeom prst="round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圓角矩形 5"/>
          <p:cNvSpPr/>
          <p:nvPr/>
        </p:nvSpPr>
        <p:spPr>
          <a:xfrm>
            <a:off x="521106" y="5063864"/>
            <a:ext cx="8157439" cy="792088"/>
          </a:xfrm>
          <a:prstGeom prst="round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3DA0BB7-265A-403C-9275-D587AB510EDC}" type="slidenum">
              <a:rPr lang="zh-TW" altLang="en-US" smtClean="0"/>
              <a:t>33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13338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方法：限制 </a:t>
            </a:r>
            <a:r>
              <a:rPr lang="en-US" altLang="zh-TW" dirty="0" smtClean="0"/>
              <a:t>V1=V2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altLang="zh-TW" sz="2300" dirty="0" smtClean="0"/>
          </a:p>
          <a:p>
            <a:endParaRPr lang="en-US" altLang="zh-TW" sz="2300" dirty="0"/>
          </a:p>
          <a:p>
            <a:r>
              <a:rPr lang="en-US" altLang="zh-TW" sz="2300" dirty="0" smtClean="0"/>
              <a:t>[</a:t>
            </a:r>
            <a:r>
              <a:rPr lang="en-US" altLang="zh-TW" sz="2300" dirty="0"/>
              <a:t>word="</a:t>
            </a:r>
            <a:r>
              <a:rPr lang="zh-TW" altLang="en-US" sz="2300" dirty="0"/>
              <a:t>把</a:t>
            </a:r>
            <a:r>
              <a:rPr lang="en-US" altLang="zh-TW" sz="2300" dirty="0"/>
              <a:t>"] [</a:t>
            </a:r>
            <a:r>
              <a:rPr lang="en-US" altLang="zh-TW" sz="2300" dirty="0" err="1"/>
              <a:t>pos</a:t>
            </a:r>
            <a:r>
              <a:rPr lang="en-US" altLang="zh-TW" sz="2300" dirty="0"/>
              <a:t>="N.+"] </a:t>
            </a:r>
            <a:r>
              <a:rPr lang="en-US" altLang="zh-TW" sz="2300" dirty="0" smtClean="0">
                <a:solidFill>
                  <a:srgbClr val="0070C0"/>
                </a:solidFill>
              </a:rPr>
              <a:t>[</a:t>
            </a:r>
            <a:r>
              <a:rPr lang="en-US" altLang="zh-TW" sz="2300" dirty="0" err="1" smtClean="0">
                <a:solidFill>
                  <a:srgbClr val="0070C0"/>
                </a:solidFill>
              </a:rPr>
              <a:t>pos</a:t>
            </a:r>
            <a:r>
              <a:rPr lang="en-US" altLang="zh-TW" sz="2300" dirty="0">
                <a:solidFill>
                  <a:srgbClr val="0070C0"/>
                </a:solidFill>
              </a:rPr>
              <a:t>="V.+"]</a:t>
            </a:r>
            <a:r>
              <a:rPr lang="en-US" altLang="zh-TW" sz="2300" dirty="0"/>
              <a:t> [word="</a:t>
            </a:r>
            <a:r>
              <a:rPr lang="zh-TW" altLang="en-US" sz="2300" dirty="0"/>
              <a:t>一</a:t>
            </a:r>
            <a:r>
              <a:rPr lang="en-US" altLang="zh-TW" sz="2300" dirty="0"/>
              <a:t>"] </a:t>
            </a:r>
            <a:r>
              <a:rPr lang="en-US" altLang="zh-TW" sz="2300" dirty="0" smtClean="0">
                <a:solidFill>
                  <a:srgbClr val="0070C0"/>
                </a:solidFill>
              </a:rPr>
              <a:t>[</a:t>
            </a:r>
            <a:r>
              <a:rPr lang="en-US" altLang="zh-TW" sz="2300" dirty="0" err="1" smtClean="0">
                <a:solidFill>
                  <a:srgbClr val="0070C0"/>
                </a:solidFill>
              </a:rPr>
              <a:t>pos</a:t>
            </a:r>
            <a:r>
              <a:rPr lang="en-US" altLang="zh-TW" sz="2300" dirty="0">
                <a:solidFill>
                  <a:srgbClr val="0070C0"/>
                </a:solidFill>
              </a:rPr>
              <a:t>="V</a:t>
            </a:r>
            <a:r>
              <a:rPr lang="en-US" altLang="zh-TW" sz="2300" dirty="0" smtClean="0">
                <a:solidFill>
                  <a:srgbClr val="0070C0"/>
                </a:solidFill>
              </a:rPr>
              <a:t>.+"]</a:t>
            </a:r>
          </a:p>
          <a:p>
            <a:pPr lvl="1"/>
            <a:endParaRPr lang="en-US" altLang="zh-TW" sz="2000" dirty="0" smtClean="0"/>
          </a:p>
          <a:p>
            <a:r>
              <a:rPr lang="en-US" altLang="zh-TW" sz="2300" dirty="0" smtClean="0"/>
              <a:t>[</a:t>
            </a:r>
            <a:r>
              <a:rPr lang="en-US" altLang="zh-TW" sz="2300" dirty="0"/>
              <a:t>word="</a:t>
            </a:r>
            <a:r>
              <a:rPr lang="zh-TW" altLang="en-US" sz="2300" dirty="0"/>
              <a:t>把</a:t>
            </a:r>
            <a:r>
              <a:rPr lang="en-US" altLang="zh-TW" sz="2300" dirty="0"/>
              <a:t>"] [</a:t>
            </a:r>
            <a:r>
              <a:rPr lang="en-US" altLang="zh-TW" sz="2300" dirty="0" err="1"/>
              <a:t>pos</a:t>
            </a:r>
            <a:r>
              <a:rPr lang="en-US" altLang="zh-TW" sz="2300" dirty="0"/>
              <a:t>="N.+"] </a:t>
            </a:r>
            <a:r>
              <a:rPr lang="en-US" altLang="zh-TW" sz="2300" dirty="0">
                <a:solidFill>
                  <a:srgbClr val="FF0000"/>
                </a:solidFill>
              </a:rPr>
              <a:t>a:[pos="V.+"] </a:t>
            </a:r>
            <a:r>
              <a:rPr lang="en-US" altLang="zh-TW" sz="2300" dirty="0"/>
              <a:t>[word="</a:t>
            </a:r>
            <a:r>
              <a:rPr lang="zh-TW" altLang="en-US" sz="2300" dirty="0"/>
              <a:t>一</a:t>
            </a:r>
            <a:r>
              <a:rPr lang="en-US" altLang="zh-TW" sz="2300" dirty="0" smtClean="0"/>
              <a:t>"] </a:t>
            </a:r>
            <a:r>
              <a:rPr lang="en-US" altLang="zh-TW" sz="2300" dirty="0" smtClean="0">
                <a:solidFill>
                  <a:srgbClr val="FF0000"/>
                </a:solidFill>
              </a:rPr>
              <a:t>b</a:t>
            </a:r>
            <a:r>
              <a:rPr lang="en-US" altLang="zh-TW" sz="2300" dirty="0">
                <a:solidFill>
                  <a:srgbClr val="FF0000"/>
                </a:solidFill>
              </a:rPr>
              <a:t>:[pos="V.+"] </a:t>
            </a:r>
            <a:endParaRPr lang="en-US" altLang="zh-TW" sz="23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zh-TW" sz="2300" dirty="0"/>
              <a:t> </a:t>
            </a:r>
            <a:r>
              <a:rPr lang="en-US" altLang="zh-TW" sz="2300" dirty="0" smtClean="0"/>
              <a:t>    :: </a:t>
            </a:r>
            <a:r>
              <a:rPr lang="en-US" altLang="zh-TW" sz="2300" dirty="0" err="1" smtClean="0">
                <a:solidFill>
                  <a:srgbClr val="FF0000"/>
                </a:solidFill>
              </a:rPr>
              <a:t>a.word</a:t>
            </a:r>
            <a:r>
              <a:rPr lang="en-US" altLang="zh-TW" sz="2300" dirty="0" smtClean="0">
                <a:solidFill>
                  <a:srgbClr val="FF0000"/>
                </a:solidFill>
              </a:rPr>
              <a:t>=</a:t>
            </a:r>
            <a:r>
              <a:rPr lang="en-US" altLang="zh-TW" sz="2300" dirty="0" err="1" smtClean="0">
                <a:solidFill>
                  <a:srgbClr val="FF0000"/>
                </a:solidFill>
              </a:rPr>
              <a:t>b.word</a:t>
            </a:r>
            <a:endParaRPr lang="en-US" altLang="zh-TW" sz="23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zh-TW" sz="2300" dirty="0"/>
          </a:p>
          <a:p>
            <a:r>
              <a:rPr lang="zh-TW" altLang="en-US" b="1" dirty="0"/>
              <a:t>說明</a:t>
            </a:r>
            <a:endParaRPr lang="en-US" altLang="zh-TW" b="1" dirty="0"/>
          </a:p>
          <a:p>
            <a:pPr lvl="1"/>
            <a:r>
              <a:rPr lang="en-US" altLang="zh-TW" sz="2200" dirty="0"/>
              <a:t>a:[pos=“V.+”]</a:t>
            </a:r>
            <a:r>
              <a:rPr lang="en-US" altLang="zh-TW" sz="2200" b="1" dirty="0">
                <a:solidFill>
                  <a:srgbClr val="0070C0"/>
                </a:solidFill>
              </a:rPr>
              <a:t> </a:t>
            </a:r>
            <a:r>
              <a:rPr lang="zh-TW" altLang="en-US" sz="2200" b="1" dirty="0"/>
              <a:t>給第</a:t>
            </a:r>
            <a:r>
              <a:rPr lang="en-US" altLang="zh-TW" sz="2200" b="1" dirty="0"/>
              <a:t>3</a:t>
            </a:r>
            <a:r>
              <a:rPr lang="zh-TW" altLang="en-US" sz="2200" b="1" dirty="0"/>
              <a:t>個詞命名為變數 </a:t>
            </a:r>
            <a:r>
              <a:rPr lang="en-US" altLang="zh-TW" sz="2200" b="1" dirty="0"/>
              <a:t>a</a:t>
            </a:r>
          </a:p>
          <a:p>
            <a:pPr lvl="1"/>
            <a:r>
              <a:rPr lang="en-US" altLang="zh-TW" sz="2200" dirty="0"/>
              <a:t>b:[pos=“V.+”] </a:t>
            </a:r>
            <a:r>
              <a:rPr lang="zh-TW" altLang="en-US" sz="2200" b="1" dirty="0"/>
              <a:t>給第</a:t>
            </a:r>
            <a:r>
              <a:rPr lang="en-US" altLang="zh-TW" sz="2200" b="1" dirty="0"/>
              <a:t>5</a:t>
            </a:r>
            <a:r>
              <a:rPr lang="zh-TW" altLang="en-US" sz="2200" b="1" dirty="0"/>
              <a:t>個詞命名為變數 </a:t>
            </a:r>
            <a:r>
              <a:rPr lang="en-US" altLang="zh-TW" sz="2200" b="1" dirty="0"/>
              <a:t>b</a:t>
            </a:r>
          </a:p>
          <a:p>
            <a:pPr lvl="1"/>
            <a:r>
              <a:rPr lang="zh-TW" altLang="en-US" sz="2400" dirty="0"/>
              <a:t>限制 </a:t>
            </a:r>
            <a:r>
              <a:rPr lang="en-US" altLang="zh-TW" sz="2400" dirty="0"/>
              <a:t>V1=V2</a:t>
            </a:r>
            <a:endParaRPr lang="en-US" altLang="zh-TW" sz="2200" b="1" dirty="0"/>
          </a:p>
          <a:p>
            <a:pPr lvl="2"/>
            <a:r>
              <a:rPr lang="en-US" altLang="zh-TW" sz="2200" dirty="0"/>
              <a:t>:: </a:t>
            </a:r>
            <a:r>
              <a:rPr lang="en-US" altLang="zh-TW" sz="2200" dirty="0" err="1"/>
              <a:t>a.word</a:t>
            </a:r>
            <a:r>
              <a:rPr lang="en-US" altLang="zh-TW" sz="2200" dirty="0"/>
              <a:t>=</a:t>
            </a:r>
            <a:r>
              <a:rPr lang="en-US" altLang="zh-TW" sz="2200" dirty="0" err="1"/>
              <a:t>b.word</a:t>
            </a:r>
            <a:r>
              <a:rPr lang="en-US" altLang="zh-TW" sz="2200" dirty="0"/>
              <a:t> </a:t>
            </a:r>
            <a:r>
              <a:rPr lang="en-US" altLang="zh-TW" sz="2200" dirty="0">
                <a:sym typeface="Wingdings" panose="05000000000000000000" pitchFamily="2" charset="2"/>
              </a:rPr>
              <a:t> </a:t>
            </a:r>
            <a:r>
              <a:rPr lang="zh-TW" altLang="en-US" sz="2200" dirty="0" smtClean="0">
                <a:sym typeface="Wingdings" panose="05000000000000000000" pitchFamily="2" charset="2"/>
              </a:rPr>
              <a:t>限制</a:t>
            </a:r>
            <a:r>
              <a:rPr lang="en-US" altLang="zh-TW" sz="2200" b="1" dirty="0" smtClean="0"/>
              <a:t>a</a:t>
            </a:r>
            <a:r>
              <a:rPr lang="zh-TW" altLang="en-US" sz="2200" b="1" dirty="0"/>
              <a:t>詞和</a:t>
            </a:r>
            <a:r>
              <a:rPr lang="en-US" altLang="zh-TW" sz="2200" b="1" dirty="0"/>
              <a:t>b</a:t>
            </a:r>
            <a:r>
              <a:rPr lang="zh-TW" altLang="en-US" sz="2200" b="1" dirty="0"/>
              <a:t>詞必須相同</a:t>
            </a:r>
          </a:p>
          <a:p>
            <a:endParaRPr lang="zh-TW" altLang="en-US" dirty="0"/>
          </a:p>
        </p:txBody>
      </p:sp>
      <p:sp>
        <p:nvSpPr>
          <p:cNvPr id="5" name="左大括弧 4"/>
          <p:cNvSpPr/>
          <p:nvPr/>
        </p:nvSpPr>
        <p:spPr>
          <a:xfrm rot="5400000" flipV="1">
            <a:off x="5859664" y="722665"/>
            <a:ext cx="360040" cy="2825272"/>
          </a:xfrm>
          <a:prstGeom prst="leftBrace">
            <a:avLst>
              <a:gd name="adj1" fmla="val 39272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5485686" y="160020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必須相等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3DA0BB7-265A-403C-9275-D587AB510EDC}" type="slidenum">
              <a:rPr lang="zh-TW" altLang="en-US" smtClean="0"/>
              <a:t>34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81345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533400" y="464340"/>
            <a:ext cx="7886700" cy="806394"/>
          </a:xfrm>
        </p:spPr>
        <p:txBody>
          <a:bodyPr>
            <a:normAutofit/>
          </a:bodyPr>
          <a:lstStyle/>
          <a:p>
            <a:r>
              <a:rPr lang="zh-TW" altLang="en-US" b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詞彙結構</a:t>
            </a:r>
            <a:r>
              <a:rPr lang="zh-TW" altLang="en-US" b="1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b="1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A-not-A</a:t>
            </a:r>
            <a:r>
              <a:rPr lang="zh-TW" altLang="en-US" b="1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；重疊</a:t>
            </a:r>
            <a:endParaRPr lang="zh-TW" altLang="en-US" b="1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57151" y="1676231"/>
            <a:ext cx="8931728" cy="4120412"/>
          </a:xfrm>
        </p:spPr>
        <p:txBody>
          <a:bodyPr>
            <a:normAutofit/>
          </a:bodyPr>
          <a:lstStyle/>
          <a:p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A-not-A</a:t>
            </a:r>
          </a:p>
          <a:p>
            <a:pPr lvl="1"/>
            <a:r>
              <a:rPr lang="en-US" altLang="zh-TW" sz="2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a:[] [word="</a:t>
            </a:r>
            <a:r>
              <a:rPr lang="zh-TW" altLang="en-US" sz="2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</a:t>
            </a:r>
            <a:r>
              <a:rPr lang="en-US" altLang="zh-TW" sz="2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"] b:[] :: </a:t>
            </a:r>
            <a:r>
              <a:rPr lang="en-US" altLang="zh-TW" sz="21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a.word</a:t>
            </a:r>
            <a:r>
              <a:rPr lang="en-US" altLang="zh-TW" sz="2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=</a:t>
            </a:r>
            <a:r>
              <a:rPr lang="en-US" altLang="zh-TW" sz="21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b.word</a:t>
            </a:r>
            <a:endParaRPr lang="en-US" altLang="zh-TW" sz="2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lvl="1" indent="0">
              <a:buNone/>
            </a:pPr>
            <a:r>
              <a:rPr lang="zh-TW" altLang="en-US" sz="195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（是不是，對不對，好不好，一樣不一樣，好吃不好吃）</a:t>
            </a:r>
            <a:endParaRPr lang="en-US" altLang="zh-TW" sz="195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圓角矩形圖說文字 3"/>
          <p:cNvSpPr/>
          <p:nvPr/>
        </p:nvSpPr>
        <p:spPr>
          <a:xfrm>
            <a:off x="3199124" y="1495339"/>
            <a:ext cx="2402852" cy="557723"/>
          </a:xfrm>
          <a:prstGeom prst="wedgeRoundRectCallout">
            <a:avLst>
              <a:gd name="adj1" fmla="val -59568"/>
              <a:gd name="adj2" fmla="val 55180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100" b="1" dirty="0">
                <a:solidFill>
                  <a:srgbClr val="16642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可在</a:t>
            </a:r>
            <a:r>
              <a:rPr lang="en-US" altLang="zh-TW" sz="2100" b="1" dirty="0">
                <a:solidFill>
                  <a:srgbClr val="16642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[]</a:t>
            </a:r>
            <a:r>
              <a:rPr lang="zh-TW" altLang="en-US" sz="2100" b="1" dirty="0">
                <a:solidFill>
                  <a:srgbClr val="16642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內限定詞類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5D60DA8-43B6-4522-9FD3-91AEFA8EA617}" type="slidenum">
              <a:rPr lang="zh-TW" altLang="en-US" smtClean="0"/>
              <a:t>35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116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man doing butterfly strok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16"/>
            <a:ext cx="9144000" cy="684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2735216" cy="990600"/>
          </a:xfrm>
          <a:solidFill>
            <a:schemeClr val="tx1"/>
          </a:solidFill>
        </p:spPr>
        <p:txBody>
          <a:bodyPr/>
          <a:lstStyle/>
          <a:p>
            <a:r>
              <a:rPr lang="zh-TW" altLang="en-US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練功時間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3DA0BB7-265A-403C-9275-D587AB510EDC}" type="slidenum">
              <a:rPr lang="zh-TW" altLang="en-US" smtClean="0"/>
              <a:t>36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9448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練習：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97152"/>
          </a:xfrm>
        </p:spPr>
        <p:txBody>
          <a:bodyPr>
            <a:normAutofit fontScale="85000" lnSpcReduction="20000"/>
          </a:bodyPr>
          <a:lstStyle/>
          <a:p>
            <a:r>
              <a:rPr lang="zh-TW" altLang="en-US" sz="3200" dirty="0" smtClean="0"/>
              <a:t>請查詢下列的語法點：</a:t>
            </a:r>
            <a:endParaRPr lang="en-US" altLang="zh-TW" sz="3200" dirty="0"/>
          </a:p>
          <a:p>
            <a:pPr lvl="1"/>
            <a:r>
              <a:rPr lang="zh-TW" altLang="en-US" b="1" dirty="0" smtClean="0"/>
              <a:t>自從</a:t>
            </a:r>
            <a:r>
              <a:rPr lang="en-US" altLang="zh-TW" b="1" dirty="0"/>
              <a:t>…</a:t>
            </a:r>
            <a:r>
              <a:rPr lang="zh-TW" altLang="en-US" b="1" dirty="0" smtClean="0"/>
              <a:t>以來</a:t>
            </a:r>
            <a:endParaRPr lang="en-US" altLang="zh-TW" b="1" dirty="0" smtClean="0"/>
          </a:p>
          <a:p>
            <a:pPr lvl="1"/>
            <a:r>
              <a:rPr lang="zh-TW" altLang="en-US" b="1" dirty="0" smtClean="0"/>
              <a:t>一 </a:t>
            </a:r>
            <a:r>
              <a:rPr lang="en-US" altLang="zh-TW" b="1" dirty="0" smtClean="0"/>
              <a:t>M </a:t>
            </a:r>
            <a:r>
              <a:rPr lang="zh-TW" altLang="en-US" b="1" dirty="0" smtClean="0"/>
              <a:t>一 </a:t>
            </a:r>
            <a:r>
              <a:rPr lang="en-US" altLang="zh-TW" b="1" dirty="0" smtClean="0"/>
              <a:t>M</a:t>
            </a:r>
            <a:endParaRPr lang="en-US" altLang="zh-TW" b="1" dirty="0"/>
          </a:p>
          <a:p>
            <a:pPr lvl="2"/>
            <a:r>
              <a:rPr lang="en-US" altLang="zh-TW" b="1" dirty="0" smtClean="0"/>
              <a:t>e.g.</a:t>
            </a:r>
          </a:p>
          <a:p>
            <a:pPr lvl="2"/>
            <a:r>
              <a:rPr lang="zh-TW" altLang="en-US" sz="2600" dirty="0" smtClean="0"/>
              <a:t>一 陣一 </a:t>
            </a:r>
            <a:r>
              <a:rPr lang="zh-TW" altLang="en-US" sz="2600" dirty="0"/>
              <a:t>陣</a:t>
            </a:r>
            <a:r>
              <a:rPr lang="en-US" altLang="zh-TW" sz="2600" dirty="0" smtClean="0"/>
              <a:t>,</a:t>
            </a:r>
          </a:p>
          <a:p>
            <a:pPr lvl="2"/>
            <a:r>
              <a:rPr lang="zh-TW" altLang="en-US" sz="2600" dirty="0" smtClean="0"/>
              <a:t>一 </a:t>
            </a:r>
            <a:r>
              <a:rPr lang="zh-TW" altLang="en-US" sz="2600" dirty="0"/>
              <a:t>座 一 </a:t>
            </a:r>
            <a:r>
              <a:rPr lang="zh-TW" altLang="en-US" sz="2600" dirty="0" smtClean="0"/>
              <a:t>座</a:t>
            </a:r>
            <a:endParaRPr lang="en-US" altLang="zh-TW" sz="2600" dirty="0" smtClean="0"/>
          </a:p>
          <a:p>
            <a:pPr lvl="2"/>
            <a:r>
              <a:rPr lang="zh-TW" altLang="en-US" sz="2600" dirty="0" smtClean="0"/>
              <a:t>一 </a:t>
            </a:r>
            <a:r>
              <a:rPr lang="zh-TW" altLang="en-US" sz="2600" dirty="0"/>
              <a:t>箱 一 </a:t>
            </a:r>
            <a:r>
              <a:rPr lang="zh-TW" altLang="en-US" sz="2600" dirty="0" smtClean="0"/>
              <a:t>箱</a:t>
            </a:r>
            <a:endParaRPr lang="en-US" altLang="zh-TW" sz="2600" dirty="0" smtClean="0"/>
          </a:p>
          <a:p>
            <a:pPr lvl="1"/>
            <a:r>
              <a:rPr lang="en-US" altLang="zh-TW" sz="2900" dirty="0" smtClean="0"/>
              <a:t>A not A</a:t>
            </a:r>
          </a:p>
          <a:p>
            <a:pPr lvl="2"/>
            <a:r>
              <a:rPr lang="en-US" altLang="zh-TW" sz="2600" dirty="0" smtClean="0"/>
              <a:t>e.g.</a:t>
            </a:r>
          </a:p>
          <a:p>
            <a:pPr lvl="2"/>
            <a:r>
              <a:rPr lang="zh-TW" altLang="en-US" sz="2600" dirty="0"/>
              <a:t>是 不 </a:t>
            </a:r>
            <a:r>
              <a:rPr lang="zh-TW" altLang="en-US" sz="2600" dirty="0" smtClean="0"/>
              <a:t>是</a:t>
            </a:r>
            <a:endParaRPr lang="en-US" altLang="zh-TW" sz="2600" dirty="0" smtClean="0"/>
          </a:p>
          <a:p>
            <a:pPr lvl="2"/>
            <a:r>
              <a:rPr lang="zh-TW" altLang="en-US" sz="2600" dirty="0" smtClean="0"/>
              <a:t>對 </a:t>
            </a:r>
            <a:r>
              <a:rPr lang="zh-TW" altLang="en-US" sz="2600" dirty="0"/>
              <a:t>不 </a:t>
            </a:r>
            <a:r>
              <a:rPr lang="zh-TW" altLang="en-US" sz="2600" dirty="0" smtClean="0"/>
              <a:t>對</a:t>
            </a:r>
            <a:endParaRPr lang="en-US" altLang="zh-TW" sz="2600" dirty="0" smtClean="0"/>
          </a:p>
          <a:p>
            <a:pPr lvl="2"/>
            <a:r>
              <a:rPr lang="zh-TW" altLang="en-US" sz="2600" dirty="0" smtClean="0"/>
              <a:t>有 </a:t>
            </a:r>
            <a:r>
              <a:rPr lang="zh-TW" altLang="en-US" sz="2600" dirty="0"/>
              <a:t>沒 </a:t>
            </a:r>
            <a:r>
              <a:rPr lang="zh-TW" altLang="en-US" sz="2600" dirty="0" smtClean="0"/>
              <a:t>有</a:t>
            </a:r>
            <a:endParaRPr lang="en-US" altLang="zh-TW" sz="2600" dirty="0" smtClean="0"/>
          </a:p>
          <a:p>
            <a:pPr lvl="2"/>
            <a:r>
              <a:rPr lang="zh-TW" altLang="en-US" sz="2600" dirty="0" smtClean="0"/>
              <a:t>好 </a:t>
            </a:r>
            <a:r>
              <a:rPr lang="zh-TW" altLang="en-US" sz="2600" dirty="0"/>
              <a:t>不 </a:t>
            </a:r>
            <a:r>
              <a:rPr lang="zh-TW" altLang="en-US" sz="2600" dirty="0" smtClean="0"/>
              <a:t>好</a:t>
            </a:r>
            <a:endParaRPr lang="en-US" altLang="zh-TW" sz="2600" dirty="0" smtClean="0"/>
          </a:p>
          <a:p>
            <a:pPr lvl="2"/>
            <a:r>
              <a:rPr lang="zh-TW" altLang="en-US" sz="2600" dirty="0" smtClean="0"/>
              <a:t>算 </a:t>
            </a:r>
            <a:r>
              <a:rPr lang="zh-TW" altLang="en-US" sz="2600" dirty="0"/>
              <a:t>不 算</a:t>
            </a:r>
          </a:p>
          <a:p>
            <a:endParaRPr lang="en-US" altLang="zh-TW" sz="3300" dirty="0"/>
          </a:p>
          <a:p>
            <a:pPr lvl="1"/>
            <a:endParaRPr lang="en-US" altLang="zh-TW" dirty="0"/>
          </a:p>
          <a:p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3DA0BB7-265A-403C-9275-D587AB510EDC}" type="slidenum">
              <a:rPr lang="zh-TW" altLang="en-US" smtClean="0"/>
              <a:t>37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2221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683568" y="188640"/>
            <a:ext cx="7886700" cy="994172"/>
          </a:xfrm>
        </p:spPr>
        <p:txBody>
          <a:bodyPr/>
          <a:lstStyle/>
          <a:p>
            <a:r>
              <a:rPr lang="en-US" altLang="zh-TW" b="1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CQP</a:t>
            </a:r>
            <a:r>
              <a:rPr lang="zh-TW" altLang="en-US" b="1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查詢式</a:t>
            </a:r>
            <a:endParaRPr lang="zh-TW" altLang="en-US" b="1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/>
          </p:nvPr>
        </p:nvGraphicFramePr>
        <p:xfrm>
          <a:off x="405685" y="1662454"/>
          <a:ext cx="8648508" cy="44043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9505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42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336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符號</a:t>
                      </a:r>
                      <a:endParaRPr lang="zh-TW" altLang="en-US" sz="20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意義</a:t>
                      </a:r>
                      <a:endParaRPr lang="zh-TW" altLang="en-US" sz="20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說明</a:t>
                      </a:r>
                      <a:endParaRPr lang="zh-TW" altLang="en-US" sz="20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altLang="zh-TW" sz="2000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[word="</a:t>
                      </a:r>
                      <a:r>
                        <a:rPr lang="zh-TW" altLang="en-US" sz="2000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把</a:t>
                      </a:r>
                      <a:r>
                        <a:rPr lang="en-US" altLang="zh-TW" sz="2000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"]</a:t>
                      </a:r>
                      <a:endParaRPr lang="zh-TW" altLang="en-US" sz="2000" dirty="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r>
                        <a:rPr lang="zh-TW" altLang="en-US" sz="1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所有「把」</a:t>
                      </a:r>
                      <a:endParaRPr lang="zh-TW" altLang="en-US" sz="1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8">
                  <a:txBody>
                    <a:bodyPr/>
                    <a:lstStyle/>
                    <a:p>
                      <a:r>
                        <a:rPr lang="en-US" altLang="zh-TW" sz="2000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[]</a:t>
                      </a:r>
                      <a:r>
                        <a:rPr lang="zh-TW" altLang="en-US" sz="2000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（一個詞。</a:t>
                      </a:r>
                      <a:r>
                        <a:rPr lang="en-US" altLang="zh-TW" sz="2000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[]</a:t>
                      </a:r>
                      <a:r>
                        <a:rPr lang="zh-TW" altLang="en-US" sz="2000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內可以空白，代表一個任意詞）</a:t>
                      </a:r>
                      <a:endParaRPr lang="en-US" altLang="zh-TW" sz="2000" dirty="0" smtClean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endParaRPr lang="zh-TW" altLang="en-US" sz="20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altLang="zh-TW" sz="2000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word="A"</a:t>
                      </a:r>
                      <a:r>
                        <a:rPr lang="zh-TW" altLang="en-US" sz="2000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限制詞形為</a:t>
                      </a:r>
                      <a:r>
                        <a:rPr lang="en-US" altLang="zh-TW" sz="2000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zh-TW" altLang="en-US" sz="2000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）</a:t>
                      </a:r>
                      <a:endParaRPr lang="en-US" altLang="zh-TW" sz="2000" dirty="0" smtClean="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 err="1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pos</a:t>
                      </a:r>
                      <a:r>
                        <a:rPr lang="en-US" altLang="zh-TW" sz="2000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="B"</a:t>
                      </a:r>
                      <a:r>
                        <a:rPr lang="zh-TW" altLang="en-US" sz="2000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zh-TW" altLang="en-US" sz="2000" kern="120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限制詞類為</a:t>
                      </a:r>
                      <a:r>
                        <a:rPr lang="en-US" altLang="zh-TW" sz="2000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zh-TW" altLang="en-US" sz="2000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）</a:t>
                      </a:r>
                      <a:endParaRPr lang="zh-TW" altLang="en-US" sz="2000" dirty="0" smtClean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 err="1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pos</a:t>
                      </a:r>
                      <a:r>
                        <a:rPr lang="en-US" altLang="zh-TW" sz="2000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!="B"</a:t>
                      </a:r>
                      <a:r>
                        <a:rPr lang="zh-TW" altLang="en-US" sz="2000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zh-TW" altLang="en-US" sz="2000" kern="120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限制詞類不得為</a:t>
                      </a:r>
                      <a:r>
                        <a:rPr lang="en-US" altLang="zh-TW" sz="2000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zh-TW" altLang="en-US" sz="2000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）</a:t>
                      </a:r>
                      <a:endParaRPr lang="en-US" altLang="zh-TW" sz="2000" dirty="0" smtClean="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2000" dirty="0" smtClean="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 &amp; Y</a:t>
                      </a:r>
                      <a:r>
                        <a:rPr lang="zh-TW" altLang="en-US" sz="2000" baseline="0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zh-TW" altLang="en-US" sz="2000" kern="120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兩個條件都要符合</a:t>
                      </a:r>
                      <a:r>
                        <a:rPr lang="zh-TW" altLang="en-US" sz="2000" baseline="0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）</a:t>
                      </a:r>
                      <a:endParaRPr lang="zh-TW" altLang="en-US" sz="2000" dirty="0" smtClean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altLang="zh-TW" sz="2000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X|Y</a:t>
                      </a:r>
                      <a:r>
                        <a:rPr lang="zh-TW" altLang="en-US" sz="2000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zh-TW" altLang="en-US" sz="2000" kern="120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任一條件符合即可</a:t>
                      </a:r>
                      <a:r>
                        <a:rPr lang="zh-TW" altLang="en-US" sz="2000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）</a:t>
                      </a:r>
                      <a:endParaRPr lang="zh-TW" altLang="en-US" sz="2000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altLang="zh-TW" sz="2000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"</a:t>
                      </a:r>
                      <a:r>
                        <a:rPr lang="zh-TW" altLang="en-US" sz="2000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把</a:t>
                      </a:r>
                      <a:r>
                        <a:rPr lang="en-US" altLang="zh-TW" sz="2000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"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TW" altLang="en-US" sz="2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altLang="zh-TW" sz="2000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[word="</a:t>
                      </a:r>
                      <a:r>
                        <a:rPr lang="zh-TW" altLang="en-US" sz="2000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把</a:t>
                      </a:r>
                      <a:r>
                        <a:rPr lang="en-US" altLang="zh-TW" sz="2000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" &amp; </a:t>
                      </a:r>
                      <a:r>
                        <a:rPr lang="en-US" altLang="zh-TW" sz="2000" dirty="0" err="1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pos</a:t>
                      </a:r>
                      <a:r>
                        <a:rPr lang="en-US" altLang="zh-TW" sz="2000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="</a:t>
                      </a:r>
                      <a:r>
                        <a:rPr lang="en-US" altLang="zh-TW" sz="2000" dirty="0" err="1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Nf</a:t>
                      </a:r>
                      <a:r>
                        <a:rPr lang="en-US" altLang="zh-TW" sz="2000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"]</a:t>
                      </a:r>
                      <a:endParaRPr lang="zh-TW" altLang="en-US" sz="2000" dirty="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「把」：量詞</a:t>
                      </a:r>
                      <a:endParaRPr lang="zh-TW" altLang="en-US" sz="1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TW" altLang="en-US" sz="2600" dirty="0" smtClean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altLang="zh-TW" sz="2000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[word="</a:t>
                      </a:r>
                      <a:r>
                        <a:rPr lang="zh-TW" altLang="en-US" sz="2000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把</a:t>
                      </a:r>
                      <a:r>
                        <a:rPr lang="en-US" altLang="zh-TW" sz="2000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" &amp; </a:t>
                      </a:r>
                      <a:r>
                        <a:rPr lang="en-US" altLang="zh-TW" sz="2000" dirty="0" err="1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pos</a:t>
                      </a:r>
                      <a:r>
                        <a:rPr lang="en-US" altLang="zh-TW" sz="2000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!="</a:t>
                      </a:r>
                      <a:r>
                        <a:rPr lang="en-US" altLang="zh-TW" sz="2000" dirty="0" err="1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Nf</a:t>
                      </a:r>
                      <a:r>
                        <a:rPr lang="en-US" altLang="zh-TW" sz="2000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"]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r>
                        <a:rPr lang="zh-TW" altLang="en-US" sz="1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「把」：非量詞</a:t>
                      </a:r>
                      <a:endParaRPr lang="zh-TW" altLang="en-US" sz="1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600" dirty="0" smtClean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altLang="zh-TW" sz="2000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[word="</a:t>
                      </a:r>
                      <a:r>
                        <a:rPr lang="zh-TW" altLang="en-US" sz="2000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把</a:t>
                      </a:r>
                      <a:r>
                        <a:rPr lang="en-US" altLang="zh-TW" sz="2000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" &amp; !(</a:t>
                      </a:r>
                      <a:r>
                        <a:rPr lang="en-US" altLang="zh-TW" sz="2000" dirty="0" err="1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pos</a:t>
                      </a:r>
                      <a:r>
                        <a:rPr lang="en-US" altLang="zh-TW" sz="2000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="</a:t>
                      </a:r>
                      <a:r>
                        <a:rPr lang="en-US" altLang="zh-TW" sz="2000" dirty="0" err="1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Nf</a:t>
                      </a:r>
                      <a:r>
                        <a:rPr lang="en-US" altLang="zh-TW" sz="2000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")]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TW" altLang="en-US" sz="2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altLang="zh-TW" sz="2000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[word="</a:t>
                      </a:r>
                      <a:r>
                        <a:rPr lang="zh-TW" altLang="en-US" sz="2000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把</a:t>
                      </a:r>
                      <a:r>
                        <a:rPr lang="en-US" altLang="zh-TW" sz="2000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" &amp; </a:t>
                      </a:r>
                      <a:r>
                        <a:rPr lang="en-US" altLang="zh-TW" sz="2000" dirty="0" err="1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pos</a:t>
                      </a:r>
                      <a:r>
                        <a:rPr lang="en-US" altLang="zh-TW" sz="2000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="</a:t>
                      </a:r>
                      <a:r>
                        <a:rPr lang="en-US" altLang="zh-TW" sz="2000" dirty="0" err="1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Nf|Na</a:t>
                      </a:r>
                      <a:r>
                        <a:rPr lang="en-US" altLang="zh-TW" sz="2000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"]</a:t>
                      </a:r>
                      <a:endParaRPr lang="zh-TW" altLang="en-US" sz="2000" dirty="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r>
                        <a:rPr lang="zh-TW" altLang="en-US" sz="1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「把」：量詞或名詞</a:t>
                      </a:r>
                      <a:endParaRPr lang="zh-TW" altLang="en-US" sz="1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TW" altLang="en-US" sz="2600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pt-BR" altLang="zh-TW" sz="2000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[word="</a:t>
                      </a:r>
                      <a:r>
                        <a:rPr lang="zh-TW" altLang="pt-BR" sz="2000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把</a:t>
                      </a:r>
                      <a:r>
                        <a:rPr lang="pt-BR" altLang="zh-TW" sz="2000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" &amp; (pos="Nf"|pos="Na")]</a:t>
                      </a:r>
                      <a:endParaRPr lang="zh-TW" altLang="en-US" sz="2000" dirty="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TW" altLang="en-US" sz="2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77240">
                <a:tc>
                  <a:txBody>
                    <a:bodyPr/>
                    <a:lstStyle/>
                    <a:p>
                      <a:r>
                        <a:rPr lang="pt-BR" altLang="zh-TW" sz="2000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[word="</a:t>
                      </a:r>
                      <a:r>
                        <a:rPr lang="zh-TW" altLang="pt-BR" sz="2000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把</a:t>
                      </a:r>
                      <a:r>
                        <a:rPr lang="pt-BR" altLang="zh-TW" sz="2000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" &amp; pos="Nf" &amp; pos="Na"]</a:t>
                      </a:r>
                      <a:endParaRPr lang="zh-TW" altLang="en-US" sz="2000" dirty="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*</a:t>
                      </a:r>
                      <a:r>
                        <a:rPr lang="zh-TW" altLang="en-US" sz="1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「把」：同時為量詞與名詞</a:t>
                      </a:r>
                      <a:endParaRPr lang="zh-TW" altLang="en-US" sz="1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TW" altLang="en-US" sz="26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2" y="4647870"/>
            <a:ext cx="348315" cy="350414"/>
          </a:xfrm>
          <a:prstGeom prst="rect">
            <a:avLst/>
          </a:prstGeom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5D60DA8-43B6-4522-9FD3-91AEFA8EA617}" type="slidenum">
              <a:rPr lang="zh-TW" altLang="en-US" smtClean="0"/>
              <a:t>38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0987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b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CQP</a:t>
            </a:r>
            <a:r>
              <a:rPr lang="zh-TW" altLang="en-US" b="1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查詢式</a:t>
            </a:r>
            <a:r>
              <a:rPr lang="en-US" altLang="zh-TW" b="1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&amp;</a:t>
            </a:r>
            <a:r>
              <a:rPr lang="zh-TW" altLang="en-US" b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萬用字元</a:t>
            </a: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/>
          </p:nvPr>
        </p:nvGraphicFramePr>
        <p:xfrm>
          <a:off x="127567" y="2027295"/>
          <a:ext cx="8888867" cy="38328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7241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882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764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r>
                        <a:rPr lang="zh-TW" altLang="en-US" sz="2000" b="1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符號</a:t>
                      </a:r>
                      <a:endParaRPr lang="zh-TW" altLang="en-US" sz="20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符合之搜尋結果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000" b="1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說明</a:t>
                      </a:r>
                      <a:endParaRPr lang="zh-TW" altLang="en-US" sz="20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2940">
                <a:tc>
                  <a:txBody>
                    <a:bodyPr/>
                    <a:lstStyle/>
                    <a:p>
                      <a:r>
                        <a:rPr lang="en-US" altLang="zh-TW" sz="2000" dirty="0" smtClean="0"/>
                        <a:t>[word=</a:t>
                      </a:r>
                      <a:r>
                        <a:rPr lang="en-US" altLang="zh-TW" sz="2000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"</a:t>
                      </a:r>
                      <a:r>
                        <a:rPr lang="zh-TW" altLang="en-US" sz="2000" dirty="0" smtClean="0"/>
                        <a:t>心無旁</a:t>
                      </a:r>
                      <a:r>
                        <a:rPr lang="en-US" altLang="zh-TW" sz="2000" dirty="0" smtClean="0"/>
                        <a:t>.</a:t>
                      </a:r>
                      <a:r>
                        <a:rPr lang="en-US" altLang="zh-TW" sz="2000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"</a:t>
                      </a:r>
                      <a:r>
                        <a:rPr lang="en-US" altLang="zh-TW" sz="2000" dirty="0" smtClean="0"/>
                        <a:t>]</a:t>
                      </a:r>
                      <a:endParaRPr lang="zh-TW" altLang="en-US" sz="20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/>
                        <a:t>心無旁騖，心無旁鶩，心無旁顧</a:t>
                      </a:r>
                      <a:endParaRPr lang="zh-TW" altLang="en-US" sz="20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000" dirty="0" smtClean="0"/>
                        <a:t>.</a:t>
                      </a:r>
                      <a:r>
                        <a:rPr lang="zh-TW" altLang="en-US" sz="2000" dirty="0" smtClean="0"/>
                        <a:t>（</a:t>
                      </a:r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代替一個字</a:t>
                      </a:r>
                      <a:r>
                        <a:rPr lang="zh-TW" altLang="en-US" sz="2000" dirty="0" smtClean="0"/>
                        <a:t>）</a:t>
                      </a:r>
                      <a:endParaRPr lang="zh-TW" altLang="en-US" sz="20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altLang="zh-TW" sz="2000" dirty="0" smtClean="0"/>
                        <a:t>[word="</a:t>
                      </a:r>
                      <a:r>
                        <a:rPr lang="zh-TW" altLang="en-US" sz="2000" dirty="0" smtClean="0"/>
                        <a:t>哈*</a:t>
                      </a:r>
                      <a:r>
                        <a:rPr lang="en-US" altLang="zh-TW" sz="2000" dirty="0" smtClean="0"/>
                        <a:t>"]</a:t>
                      </a:r>
                      <a:endParaRPr lang="zh-TW" altLang="en-US" sz="20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/>
                        <a:t>哈，哈哈，哈哈哈</a:t>
                      </a:r>
                      <a:endParaRPr lang="zh-TW" altLang="en-US" sz="20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000" dirty="0" smtClean="0"/>
                        <a:t>*</a:t>
                      </a:r>
                      <a:r>
                        <a:rPr lang="zh-TW" altLang="en-US" sz="2000" dirty="0" smtClean="0"/>
                        <a:t>（</a:t>
                      </a:r>
                      <a:r>
                        <a:rPr lang="zh-TW" altLang="en-US" sz="2000" kern="120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前字重複</a:t>
                      </a:r>
                      <a:r>
                        <a:rPr lang="en-US" altLang="zh-TW" sz="20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0~N</a:t>
                      </a:r>
                      <a:r>
                        <a:rPr lang="zh-TW" altLang="en-US" sz="2000" kern="120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次</a:t>
                      </a:r>
                      <a:r>
                        <a:rPr lang="zh-TW" altLang="en-US" sz="2000" dirty="0" smtClean="0"/>
                        <a:t>）</a:t>
                      </a:r>
                      <a:endParaRPr lang="zh-TW" altLang="en-US" sz="20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2940">
                <a:tc>
                  <a:txBody>
                    <a:bodyPr/>
                    <a:lstStyle/>
                    <a:p>
                      <a:r>
                        <a:rPr lang="en-US" altLang="zh-TW" sz="2000" dirty="0" smtClean="0"/>
                        <a:t>[word="</a:t>
                      </a:r>
                      <a:r>
                        <a:rPr lang="zh-TW" altLang="en-US" sz="2000" dirty="0" smtClean="0"/>
                        <a:t>把</a:t>
                      </a:r>
                      <a:r>
                        <a:rPr lang="en-US" altLang="zh-TW" sz="2000" dirty="0" smtClean="0"/>
                        <a:t>" &amp; </a:t>
                      </a:r>
                      <a:r>
                        <a:rPr lang="en-US" altLang="zh-TW" sz="2000" dirty="0" err="1" smtClean="0"/>
                        <a:t>pos</a:t>
                      </a:r>
                      <a:r>
                        <a:rPr lang="en-US" altLang="zh-TW" sz="2000" dirty="0" smtClean="0"/>
                        <a:t>!="V.*"]</a:t>
                      </a:r>
                      <a:endParaRPr lang="zh-TW" altLang="en-US" sz="20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/>
                        <a:t>非動詞「把」</a:t>
                      </a:r>
                      <a:endParaRPr lang="zh-TW" altLang="en-US" sz="20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000" dirty="0" smtClean="0"/>
                        <a:t>X.*</a:t>
                      </a:r>
                      <a:r>
                        <a:rPr lang="zh-TW" altLang="en-US" sz="2000" dirty="0" smtClean="0"/>
                        <a:t>（</a:t>
                      </a:r>
                      <a:r>
                        <a:rPr lang="zh-TW" altLang="en-US" sz="2000" kern="120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以</a:t>
                      </a:r>
                      <a:r>
                        <a:rPr lang="en-US" altLang="zh-TW" sz="20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zh-TW" altLang="en-US" sz="2000" kern="120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開頭的所有詞類</a:t>
                      </a:r>
                      <a:r>
                        <a:rPr lang="zh-TW" altLang="en-US" sz="2000" dirty="0" smtClean="0"/>
                        <a:t>）</a:t>
                      </a:r>
                      <a:endParaRPr lang="zh-TW" altLang="en-US" sz="20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altLang="zh-TW" sz="2000" dirty="0" smtClean="0"/>
                        <a:t>[word="[</a:t>
                      </a:r>
                      <a:r>
                        <a:rPr lang="zh-TW" altLang="en-US" sz="2000" dirty="0" smtClean="0"/>
                        <a:t>台臺</a:t>
                      </a:r>
                      <a:r>
                        <a:rPr lang="en-US" altLang="zh-TW" sz="2000" dirty="0" smtClean="0"/>
                        <a:t>]</a:t>
                      </a:r>
                      <a:r>
                        <a:rPr lang="zh-TW" altLang="en-US" sz="2000" dirty="0" smtClean="0"/>
                        <a:t>北</a:t>
                      </a:r>
                      <a:r>
                        <a:rPr lang="en-US" altLang="zh-TW" sz="2000" dirty="0" smtClean="0"/>
                        <a:t>"]</a:t>
                      </a:r>
                      <a:endParaRPr lang="zh-TW" altLang="en-US" sz="20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/>
                        <a:t>台北，臺北</a:t>
                      </a:r>
                      <a:endParaRPr lang="zh-TW" altLang="en-US" sz="20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[AB]</a:t>
                      </a:r>
                      <a:r>
                        <a:rPr lang="zh-TW" alt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（</a:t>
                      </a:r>
                      <a:r>
                        <a:rPr lang="en-US" altLang="zh-TW" sz="20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AB</a:t>
                      </a:r>
                      <a:r>
                        <a:rPr lang="zh-TW" altLang="en-US" sz="2000" kern="120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任一字均可</a:t>
                      </a:r>
                      <a:r>
                        <a:rPr lang="zh-TW" alt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2940">
                <a:tc>
                  <a:txBody>
                    <a:bodyPr/>
                    <a:lstStyle/>
                    <a:p>
                      <a:r>
                        <a:rPr lang="en-US" altLang="zh-TW" sz="2000" dirty="0" smtClean="0"/>
                        <a:t>[word="</a:t>
                      </a:r>
                      <a:r>
                        <a:rPr lang="zh-TW" altLang="en-US" sz="2000" dirty="0" smtClean="0"/>
                        <a:t>一</a:t>
                      </a:r>
                      <a:r>
                        <a:rPr lang="en-US" altLang="zh-TW" sz="2000" dirty="0" smtClean="0"/>
                        <a:t>[^</a:t>
                      </a:r>
                      <a:r>
                        <a:rPr lang="zh-TW" altLang="en-US" sz="2000" dirty="0" smtClean="0"/>
                        <a:t>百千萬</a:t>
                      </a:r>
                      <a:r>
                        <a:rPr lang="en-US" altLang="zh-TW" sz="2000" dirty="0" smtClean="0"/>
                        <a:t>]</a:t>
                      </a:r>
                      <a:r>
                        <a:rPr lang="zh-TW" altLang="en-US" sz="2000" dirty="0" smtClean="0"/>
                        <a:t>二</a:t>
                      </a:r>
                      <a:r>
                        <a:rPr lang="en-US" altLang="zh-TW" sz="2000" dirty="0" smtClean="0"/>
                        <a:t>[^</a:t>
                      </a:r>
                      <a:r>
                        <a:rPr lang="zh-TW" altLang="en-US" sz="2000" dirty="0" smtClean="0"/>
                        <a:t>百千萬</a:t>
                      </a:r>
                      <a:r>
                        <a:rPr lang="en-US" altLang="zh-TW" sz="2000" dirty="0" smtClean="0"/>
                        <a:t>]"]</a:t>
                      </a:r>
                      <a:endParaRPr lang="zh-TW" altLang="en-US" sz="20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/>
                        <a:t>一清二楚，一乾二淨，一石二鳥，一九二年</a:t>
                      </a:r>
                      <a:endParaRPr lang="zh-TW" altLang="en-US" sz="20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000" dirty="0" smtClean="0"/>
                        <a:t>[^AB]</a:t>
                      </a:r>
                      <a:r>
                        <a:rPr lang="zh-TW" altLang="en-US" sz="2000" dirty="0" smtClean="0"/>
                        <a:t>（</a:t>
                      </a:r>
                      <a:r>
                        <a:rPr lang="zh-TW" altLang="en-US" sz="2000" kern="120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限制詞語不可出現的組成成分</a:t>
                      </a:r>
                      <a:r>
                        <a:rPr lang="zh-TW" altLang="en-US" sz="2000" dirty="0" smtClean="0"/>
                        <a:t>）</a:t>
                      </a:r>
                      <a:endParaRPr lang="zh-TW" altLang="en-US" sz="20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altLang="zh-TW" sz="2000" dirty="0" smtClean="0"/>
                        <a:t>[word="(</a:t>
                      </a:r>
                      <a:r>
                        <a:rPr lang="zh-TW" altLang="en-US" sz="2000" dirty="0" smtClean="0"/>
                        <a:t>台北</a:t>
                      </a:r>
                      <a:r>
                        <a:rPr lang="en-US" altLang="zh-TW" sz="2000" dirty="0" smtClean="0"/>
                        <a:t>|</a:t>
                      </a:r>
                      <a:r>
                        <a:rPr lang="zh-TW" altLang="en-US" sz="2000" dirty="0" smtClean="0"/>
                        <a:t>高雄</a:t>
                      </a:r>
                      <a:r>
                        <a:rPr lang="en-US" altLang="zh-TW" sz="2000" dirty="0" smtClean="0"/>
                        <a:t>)</a:t>
                      </a:r>
                      <a:r>
                        <a:rPr lang="zh-TW" altLang="en-US" sz="2000" dirty="0" smtClean="0"/>
                        <a:t>市</a:t>
                      </a:r>
                      <a:r>
                        <a:rPr lang="en-US" altLang="zh-TW" sz="2000" dirty="0" smtClean="0"/>
                        <a:t>"]</a:t>
                      </a:r>
                      <a:endParaRPr lang="zh-TW" altLang="en-US" sz="20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/>
                        <a:t>臺北市，高雄市</a:t>
                      </a:r>
                      <a:endParaRPr lang="zh-TW" altLang="en-US" sz="20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000" dirty="0" smtClean="0"/>
                        <a:t>(X|Y)Z</a:t>
                      </a:r>
                      <a:r>
                        <a:rPr lang="zh-TW" altLang="en-US" sz="2000" dirty="0" smtClean="0"/>
                        <a:t>（</a:t>
                      </a:r>
                      <a:r>
                        <a:rPr lang="en-US" altLang="zh-TW" sz="20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XY</a:t>
                      </a:r>
                      <a:r>
                        <a:rPr lang="zh-TW" altLang="en-US" sz="2000" kern="120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任一組均可</a:t>
                      </a:r>
                      <a:r>
                        <a:rPr lang="zh-TW" altLang="en-US" sz="2000" dirty="0" smtClean="0"/>
                        <a:t>）</a:t>
                      </a:r>
                      <a:endParaRPr lang="zh-TW" altLang="en-US" sz="20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5D60DA8-43B6-4522-9FD3-91AEFA8EA617}" type="slidenum">
              <a:rPr lang="zh-TW" altLang="en-US" smtClean="0"/>
              <a:t>39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8589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b="1" dirty="0" smtClean="0"/>
              <a:t>CQP: corpus query processor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smtClean="0"/>
              <a:t>CWB(</a:t>
            </a:r>
            <a:r>
              <a:rPr lang="en-US" altLang="zh-TW" dirty="0"/>
              <a:t>The IMS Open Corpus </a:t>
            </a:r>
            <a:r>
              <a:rPr lang="en-US" altLang="zh-TW" dirty="0" smtClean="0"/>
              <a:t>Workbench, 1990):</a:t>
            </a:r>
          </a:p>
          <a:p>
            <a:pPr lvl="1"/>
            <a:r>
              <a:rPr lang="zh-TW" altLang="en-US" dirty="0" smtClean="0"/>
              <a:t>德國斯</a:t>
            </a:r>
            <a:r>
              <a:rPr lang="zh-TW" altLang="en-US" dirty="0"/>
              <a:t>圖加特</a:t>
            </a:r>
            <a:r>
              <a:rPr lang="zh-TW" altLang="en-US" dirty="0" smtClean="0"/>
              <a:t>大學</a:t>
            </a:r>
            <a:endParaRPr lang="en-US" altLang="zh-TW" dirty="0" smtClean="0"/>
          </a:p>
          <a:p>
            <a:pPr lvl="1"/>
            <a:r>
              <a:rPr lang="zh-TW" altLang="en-US" dirty="0"/>
              <a:t>自然語言處理研究所</a:t>
            </a:r>
            <a:r>
              <a:rPr lang="en-US" altLang="zh-TW" dirty="0"/>
              <a:t>(IMS</a:t>
            </a:r>
            <a:r>
              <a:rPr lang="en-US" altLang="zh-TW" dirty="0" smtClean="0"/>
              <a:t>)</a:t>
            </a:r>
          </a:p>
          <a:p>
            <a:pPr lvl="1"/>
            <a:r>
              <a:rPr lang="zh-TW" altLang="en-US" dirty="0" smtClean="0"/>
              <a:t>語料庫管理工具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語料庫查詢引擎</a:t>
            </a:r>
            <a:r>
              <a:rPr lang="en-US" altLang="zh-TW" dirty="0" smtClean="0"/>
              <a:t>(CQP)</a:t>
            </a:r>
          </a:p>
          <a:p>
            <a:pPr lvl="2"/>
            <a:r>
              <a:rPr lang="en-US" altLang="zh-TW" dirty="0" smtClean="0"/>
              <a:t>[</a:t>
            </a:r>
            <a:r>
              <a:rPr lang="en-US" altLang="zh-TW" dirty="0"/>
              <a:t>word="chair.*" &amp; </a:t>
            </a:r>
            <a:r>
              <a:rPr lang="en-US" altLang="zh-TW" dirty="0" err="1"/>
              <a:t>pos</a:t>
            </a:r>
            <a:r>
              <a:rPr lang="en-US" altLang="zh-TW" dirty="0"/>
              <a:t>!="N.*"]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3DA0BB7-265A-403C-9275-D587AB510EDC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12667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7070905" y="1898800"/>
            <a:ext cx="1890000" cy="4806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14" name="矩形 13"/>
          <p:cNvSpPr/>
          <p:nvPr/>
        </p:nvSpPr>
        <p:spPr>
          <a:xfrm>
            <a:off x="4991952" y="1898800"/>
            <a:ext cx="1890000" cy="4806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13" name="矩形 12"/>
          <p:cNvSpPr/>
          <p:nvPr/>
        </p:nvSpPr>
        <p:spPr>
          <a:xfrm>
            <a:off x="2915816" y="1898800"/>
            <a:ext cx="1890000" cy="4806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12908" y="302795"/>
            <a:ext cx="5555236" cy="766025"/>
          </a:xfrm>
        </p:spPr>
        <p:txBody>
          <a:bodyPr>
            <a:noAutofit/>
          </a:bodyPr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語言變化：「感恩」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757" y="1946646"/>
            <a:ext cx="1772182" cy="4710308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052" y="1946647"/>
            <a:ext cx="1763485" cy="4713583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860" y="1946969"/>
            <a:ext cx="1761892" cy="4710308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2915816" y="1628800"/>
            <a:ext cx="1890000" cy="270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謂語</a:t>
            </a:r>
          </a:p>
        </p:txBody>
      </p:sp>
      <p:sp>
        <p:nvSpPr>
          <p:cNvPr id="18" name="矩形 17"/>
          <p:cNvSpPr/>
          <p:nvPr/>
        </p:nvSpPr>
        <p:spPr>
          <a:xfrm>
            <a:off x="4991952" y="1628800"/>
            <a:ext cx="1890000" cy="270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定語</a:t>
            </a:r>
          </a:p>
        </p:txBody>
      </p:sp>
      <p:sp>
        <p:nvSpPr>
          <p:cNvPr id="19" name="矩形 18"/>
          <p:cNvSpPr/>
          <p:nvPr/>
        </p:nvSpPr>
        <p:spPr>
          <a:xfrm>
            <a:off x="7066794" y="1628800"/>
            <a:ext cx="1890000" cy="270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100" dirty="0">
                <a:solidFill>
                  <a:srgbClr val="16642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定語</a:t>
            </a:r>
          </a:p>
        </p:txBody>
      </p:sp>
      <p:sp>
        <p:nvSpPr>
          <p:cNvPr id="20" name="內容版面配置區 2"/>
          <p:cNvSpPr txBox="1">
            <a:spLocks/>
          </p:cNvSpPr>
          <p:nvPr/>
        </p:nvSpPr>
        <p:spPr>
          <a:xfrm>
            <a:off x="204237" y="1957823"/>
            <a:ext cx="2083794" cy="326350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21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collocations</a:t>
            </a:r>
            <a:r>
              <a:rPr lang="en-US" altLang="zh-TW" sz="21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  <a:sym typeface="Wingdings" panose="05000000000000000000" pitchFamily="2" charset="2"/>
              </a:rPr>
              <a:t> from/to:  1 to the Right</a:t>
            </a:r>
          </a:p>
          <a:p>
            <a:r>
              <a:rPr lang="en-US" altLang="zh-TW" sz="2100" dirty="0" err="1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  <a:sym typeface="Wingdings" panose="05000000000000000000" pitchFamily="2" charset="2"/>
              </a:rPr>
              <a:t>Freq</a:t>
            </a:r>
            <a:r>
              <a:rPr lang="en-US" altLang="zh-TW" sz="21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  <a:sym typeface="Wingdings" panose="05000000000000000000" pitchFamily="2" charset="2"/>
              </a:rPr>
              <a:t> at least: 1</a:t>
            </a:r>
          </a:p>
        </p:txBody>
      </p:sp>
      <p:sp>
        <p:nvSpPr>
          <p:cNvPr id="24" name="流程圖: 準備作業 23"/>
          <p:cNvSpPr/>
          <p:nvPr/>
        </p:nvSpPr>
        <p:spPr>
          <a:xfrm>
            <a:off x="65258" y="3319623"/>
            <a:ext cx="1496520" cy="1265149"/>
          </a:xfrm>
          <a:prstGeom prst="flowChartPreparation">
            <a:avLst/>
          </a:prstGeom>
          <a:gradFill flip="none" rotWithShape="1">
            <a:gsLst>
              <a:gs pos="0">
                <a:srgbClr val="0000FF">
                  <a:tint val="66000"/>
                  <a:satMod val="160000"/>
                </a:srgbClr>
              </a:gs>
              <a:gs pos="50000">
                <a:srgbClr val="0000FF">
                  <a:tint val="44500"/>
                  <a:satMod val="160000"/>
                </a:srgbClr>
              </a:gs>
              <a:gs pos="100000">
                <a:srgbClr val="0000FF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中研院平衡語料庫</a:t>
            </a:r>
            <a:r>
              <a:rPr lang="en-US" altLang="zh-TW" dirty="0">
                <a:solidFill>
                  <a:srgbClr val="0000FF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4.0</a:t>
            </a:r>
            <a:endParaRPr lang="zh-TW" altLang="en-US" dirty="0">
              <a:solidFill>
                <a:srgbClr val="0000FF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3" name="流程圖: 準備作業 22"/>
          <p:cNvSpPr/>
          <p:nvPr/>
        </p:nvSpPr>
        <p:spPr>
          <a:xfrm>
            <a:off x="1176645" y="3968783"/>
            <a:ext cx="1496520" cy="1265149"/>
          </a:xfrm>
          <a:prstGeom prst="flowChartPreparation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rgbClr val="16642E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COCT</a:t>
            </a:r>
            <a:r>
              <a:rPr lang="zh-TW" altLang="en-US" dirty="0">
                <a:solidFill>
                  <a:srgbClr val="16642E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書面語語料庫</a:t>
            </a:r>
            <a:r>
              <a:rPr lang="en-US" altLang="zh-TW" dirty="0">
                <a:solidFill>
                  <a:srgbClr val="16642E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2019</a:t>
            </a:r>
            <a:endParaRPr lang="zh-TW" altLang="en-US" dirty="0">
              <a:solidFill>
                <a:srgbClr val="16642E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2" name="流程圖: 準備作業 21"/>
          <p:cNvSpPr/>
          <p:nvPr/>
        </p:nvSpPr>
        <p:spPr>
          <a:xfrm>
            <a:off x="174625" y="4568088"/>
            <a:ext cx="1496520" cy="1265149"/>
          </a:xfrm>
          <a:prstGeom prst="flowChartPreparation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rgbClr val="C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COCT</a:t>
            </a:r>
            <a:r>
              <a:rPr lang="zh-TW" altLang="en-US" dirty="0">
                <a:solidFill>
                  <a:srgbClr val="C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口語語料庫</a:t>
            </a:r>
            <a:r>
              <a:rPr lang="en-US" altLang="zh-TW" dirty="0">
                <a:solidFill>
                  <a:srgbClr val="C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2019</a:t>
            </a:r>
            <a:endParaRPr lang="zh-TW" altLang="en-US" dirty="0">
              <a:solidFill>
                <a:srgbClr val="C00000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5D60DA8-43B6-4522-9FD3-91AEFA8EA617}" type="slidenum">
              <a:rPr lang="zh-TW" altLang="en-US" smtClean="0"/>
              <a:t>40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67492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3" grpId="0" animBg="1"/>
      <p:bldP spid="2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新功能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smtClean="0"/>
              <a:t>AABB, ABAB, AAB, ABB, AA</a:t>
            </a:r>
          </a:p>
          <a:p>
            <a:pPr lvl="1"/>
            <a:r>
              <a:rPr lang="zh-TW" altLang="en-US" dirty="0" smtClean="0"/>
              <a:t>舊方法：</a:t>
            </a:r>
            <a:endParaRPr lang="en-US" altLang="zh-TW" dirty="0" smtClean="0"/>
          </a:p>
          <a:p>
            <a:pPr lvl="2"/>
            <a:r>
              <a:rPr lang="en-US" altLang="zh-TW" dirty="0" smtClean="0"/>
              <a:t> [</a:t>
            </a:r>
            <a:r>
              <a:rPr lang="en-US" altLang="zh-TW" dirty="0"/>
              <a:t>word="...." &amp; char(word, 0)=char(word, 1) &amp; char(word, 2)=char(word, 3)] </a:t>
            </a:r>
            <a:endParaRPr lang="en-US" altLang="zh-TW" dirty="0" smtClean="0"/>
          </a:p>
          <a:p>
            <a:pPr lvl="1"/>
            <a:r>
              <a:rPr lang="zh-TW" altLang="en-US" dirty="0"/>
              <a:t>新功能</a:t>
            </a:r>
            <a:endParaRPr lang="en-US" altLang="zh-TW" dirty="0" smtClean="0"/>
          </a:p>
          <a:p>
            <a:pPr lvl="2"/>
            <a:r>
              <a:rPr lang="en-US" altLang="zh-TW" dirty="0"/>
              <a:t>[word</a:t>
            </a:r>
            <a:r>
              <a:rPr lang="en-US" altLang="zh-TW" dirty="0" smtClean="0"/>
              <a:t>=@AABB]</a:t>
            </a:r>
          </a:p>
          <a:p>
            <a:pPr lvl="2"/>
            <a:r>
              <a:rPr lang="en-US" altLang="zh-TW" dirty="0"/>
              <a:t>[word</a:t>
            </a:r>
            <a:r>
              <a:rPr lang="en-US" altLang="zh-TW" dirty="0" smtClean="0"/>
              <a:t>=@ABAB]</a:t>
            </a:r>
          </a:p>
          <a:p>
            <a:pPr lvl="2"/>
            <a:r>
              <a:rPr lang="en-US" altLang="zh-TW" dirty="0"/>
              <a:t>[word</a:t>
            </a:r>
            <a:r>
              <a:rPr lang="en-US" altLang="zh-TW" dirty="0" smtClean="0"/>
              <a:t>=@AAB]</a:t>
            </a:r>
            <a:endParaRPr lang="en-US" altLang="zh-TW" dirty="0"/>
          </a:p>
          <a:p>
            <a:pPr lvl="2"/>
            <a:r>
              <a:rPr lang="en-US" altLang="zh-TW" dirty="0"/>
              <a:t>[word</a:t>
            </a:r>
            <a:r>
              <a:rPr lang="en-US" altLang="zh-TW" dirty="0" smtClean="0"/>
              <a:t>=@ABB]</a:t>
            </a:r>
            <a:endParaRPr lang="en-US" altLang="zh-TW" dirty="0"/>
          </a:p>
          <a:p>
            <a:pPr marL="365760" lvl="1" indent="0">
              <a:buNone/>
            </a:pP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3DA0BB7-265A-403C-9275-D587AB510EDC}" type="slidenum">
              <a:rPr lang="zh-TW" altLang="en-US" smtClean="0"/>
              <a:t>41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4506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參、語義場關聯詞系統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8267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語義場關聯詞系統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3DA0BB7-265A-403C-9275-D587AB510EDC}" type="slidenum">
              <a:rPr lang="zh-TW" altLang="en-US" smtClean="0"/>
              <a:t>43</a:t>
            </a:fld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>
                <a:hlinkClick r:id="rId2"/>
              </a:rPr>
              <a:t>https://coct.naer.edu.tw/word2vec</a:t>
            </a:r>
            <a:endParaRPr lang="zh-TW" altLang="en-US" dirty="0"/>
          </a:p>
        </p:txBody>
      </p:sp>
      <p:pic>
        <p:nvPicPr>
          <p:cNvPr id="1026" name="Picture 2" descr="http://s04.calm9.com/qrcode/2020-08/UM4QTZFLU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132856"/>
            <a:ext cx="3744416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24738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語義場關聯詞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zh-TW" altLang="zh-TW" dirty="0"/>
              <a:t>語義場是在同一個語義系統中，在共時條件下，若干個具有共同義素的義位聚合起來的聚合體</a:t>
            </a:r>
            <a:r>
              <a:rPr lang="zh-TW" altLang="zh-TW" dirty="0" smtClean="0"/>
              <a:t>。</a:t>
            </a:r>
            <a:endParaRPr lang="en-US" altLang="zh-TW" dirty="0" smtClean="0"/>
          </a:p>
          <a:p>
            <a:r>
              <a:rPr lang="zh-TW" altLang="en-US" dirty="0" smtClean="0"/>
              <a:t>語義</a:t>
            </a:r>
            <a:r>
              <a:rPr lang="zh-TW" altLang="en-US" dirty="0"/>
              <a:t>場必須在一個共同語義要素的支配下組成，例如</a:t>
            </a:r>
            <a:r>
              <a:rPr lang="zh-TW" altLang="en-US" dirty="0" smtClean="0"/>
              <a:t>在</a:t>
            </a:r>
            <a:r>
              <a:rPr lang="zh-TW" altLang="en-US" dirty="0"/>
              <a:t>「</a:t>
            </a:r>
            <a:r>
              <a:rPr lang="zh-TW" altLang="en-US" dirty="0" smtClean="0"/>
              <a:t>家畜</a:t>
            </a:r>
            <a:r>
              <a:rPr lang="zh-TW" altLang="en-US" dirty="0"/>
              <a:t>」</a:t>
            </a:r>
            <a:r>
              <a:rPr lang="zh-TW" altLang="en-US" dirty="0" smtClean="0"/>
              <a:t>這一</a:t>
            </a:r>
            <a:r>
              <a:rPr lang="zh-TW" altLang="en-US" dirty="0"/>
              <a:t>語義要素的支配下，</a:t>
            </a:r>
            <a:r>
              <a:rPr lang="zh-TW" altLang="en-US" dirty="0" smtClean="0"/>
              <a:t>由</a:t>
            </a:r>
            <a:r>
              <a:rPr lang="zh-TW" altLang="en-US" dirty="0"/>
              <a:t>「</a:t>
            </a:r>
            <a:r>
              <a:rPr lang="zh-TW" altLang="en-US" dirty="0" smtClean="0"/>
              <a:t>牛</a:t>
            </a:r>
            <a:r>
              <a:rPr lang="zh-TW" altLang="en-US" dirty="0"/>
              <a:t>、羊、馬、豬、</a:t>
            </a:r>
            <a:r>
              <a:rPr lang="zh-TW" altLang="en-US" dirty="0" smtClean="0"/>
              <a:t>騾</a:t>
            </a:r>
            <a:r>
              <a:rPr lang="zh-TW" altLang="en-US" dirty="0"/>
              <a:t>」</a:t>
            </a:r>
            <a:r>
              <a:rPr lang="zh-TW" altLang="en-US" dirty="0" smtClean="0"/>
              <a:t>等</a:t>
            </a:r>
            <a:r>
              <a:rPr lang="zh-TW" altLang="en-US" dirty="0"/>
              <a:t>構成了一個語義場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zh-TW" dirty="0" smtClean="0"/>
              <a:t>因此</a:t>
            </a:r>
            <a:r>
              <a:rPr lang="zh-TW" altLang="zh-TW" dirty="0"/>
              <a:t>，具相似結構之近義詞、反義詞可能歸屬於同一語義場。</a:t>
            </a:r>
            <a:endParaRPr lang="en-US" altLang="zh-TW" dirty="0" smtClean="0"/>
          </a:p>
          <a:p>
            <a:r>
              <a:rPr lang="zh-TW" altLang="en-US" dirty="0" smtClean="0"/>
              <a:t>語義場關聯詞系統：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自動從語料庫中計算出語義場關聯詞。</a:t>
            </a:r>
            <a:endParaRPr lang="en-US" altLang="zh-TW" dirty="0" smtClean="0"/>
          </a:p>
          <a:p>
            <a:pPr lvl="1"/>
            <a:endParaRPr lang="en-US" altLang="zh-TW" dirty="0" smtClean="0"/>
          </a:p>
          <a:p>
            <a:pPr lvl="1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27319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s://shanelynnwebsite-mid9n9g1q9y8tt.netdna-ssl.com/wp-content/uploads/2018/01/word-vector-space-similar-words-1024x60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64" y="1196752"/>
            <a:ext cx="8856984" cy="5548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詞嵌入：語義場關聯詞的技術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673040" y="1159064"/>
            <a:ext cx="8153400" cy="4495800"/>
          </a:xfrm>
        </p:spPr>
        <p:txBody>
          <a:bodyPr/>
          <a:lstStyle/>
          <a:p>
            <a:r>
              <a:rPr lang="zh-TW" altLang="en-US" dirty="0" smtClean="0"/>
              <a:t>詞嵌入</a:t>
            </a:r>
            <a:r>
              <a:rPr lang="en-US" altLang="zh-TW" dirty="0" smtClean="0"/>
              <a:t>(word embedding)</a:t>
            </a:r>
            <a:endParaRPr lang="zh-TW" altLang="en-US" dirty="0"/>
          </a:p>
        </p:txBody>
      </p:sp>
      <p:sp>
        <p:nvSpPr>
          <p:cNvPr id="4" name="橢圓 3"/>
          <p:cNvSpPr/>
          <p:nvPr/>
        </p:nvSpPr>
        <p:spPr>
          <a:xfrm>
            <a:off x="1444212" y="3166136"/>
            <a:ext cx="3096344" cy="1296144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橢圓 5"/>
          <p:cNvSpPr/>
          <p:nvPr/>
        </p:nvSpPr>
        <p:spPr>
          <a:xfrm>
            <a:off x="4067944" y="2534064"/>
            <a:ext cx="2592288" cy="1296144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827584" y="6370924"/>
            <a:ext cx="7998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圖片來源：</a:t>
            </a:r>
            <a:r>
              <a:rPr lang="en-US" altLang="zh-TW" dirty="0" smtClean="0"/>
              <a:t>https</a:t>
            </a:r>
            <a:r>
              <a:rPr lang="en-US" altLang="zh-TW" dirty="0"/>
              <a:t>://www.shanelynn.ie/get-busy-with-word-embeddings-introduction/</a:t>
            </a:r>
            <a:endParaRPr lang="zh-TW" altLang="en-US" dirty="0"/>
          </a:p>
        </p:txBody>
      </p:sp>
      <p:sp>
        <p:nvSpPr>
          <p:cNvPr id="8" name="橢圓 7"/>
          <p:cNvSpPr/>
          <p:nvPr/>
        </p:nvSpPr>
        <p:spPr>
          <a:xfrm>
            <a:off x="5796136" y="3164264"/>
            <a:ext cx="2592288" cy="1296144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4733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使用方法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8" y="1484784"/>
            <a:ext cx="7591425" cy="444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群組 4"/>
          <p:cNvGrpSpPr/>
          <p:nvPr/>
        </p:nvGrpSpPr>
        <p:grpSpPr>
          <a:xfrm>
            <a:off x="2226298" y="2159292"/>
            <a:ext cx="439544" cy="418503"/>
            <a:chOff x="2321273" y="2313484"/>
            <a:chExt cx="439544" cy="418503"/>
          </a:xfrm>
        </p:grpSpPr>
        <p:sp>
          <p:nvSpPr>
            <p:cNvPr id="6" name="橢圓 5"/>
            <p:cNvSpPr/>
            <p:nvPr/>
          </p:nvSpPr>
          <p:spPr>
            <a:xfrm>
              <a:off x="2321273" y="2313484"/>
              <a:ext cx="439544" cy="418503"/>
            </a:xfrm>
            <a:prstGeom prst="ellipse">
              <a:avLst/>
            </a:prstGeom>
            <a:solidFill>
              <a:schemeClr val="bg1">
                <a:alpha val="87000"/>
              </a:schemeClr>
            </a:solidFill>
            <a:ln w="19050">
              <a:solidFill>
                <a:srgbClr val="FF0000"/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sz="2400"/>
            </a:p>
          </p:txBody>
        </p:sp>
        <p:sp>
          <p:nvSpPr>
            <p:cNvPr id="7" name="矩形 6"/>
            <p:cNvSpPr/>
            <p:nvPr/>
          </p:nvSpPr>
          <p:spPr>
            <a:xfrm>
              <a:off x="2377055" y="2313485"/>
              <a:ext cx="327981" cy="37220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altLang="zh-TW" sz="2400" b="1" i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DejaVu Sans" panose="020B0603030804020204" pitchFamily="34" charset="0"/>
                  <a:ea typeface="DejaVu Sans" panose="020B0603030804020204" pitchFamily="34" charset="0"/>
                  <a:cs typeface="DejaVu Sans" panose="020B0603030804020204" pitchFamily="34" charset="0"/>
                </a:rPr>
                <a:t>1</a:t>
              </a:r>
              <a:endParaRPr lang="zh-TW" altLang="en-US" sz="2400" b="1" i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DejaVu Sans" panose="020B0603030804020204" pitchFamily="34" charset="0"/>
                <a:cs typeface="DejaVu Sans" panose="020B0603030804020204" pitchFamily="34" charset="0"/>
              </a:endParaRPr>
            </a:p>
          </p:txBody>
        </p:sp>
      </p:grpSp>
      <p:cxnSp>
        <p:nvCxnSpPr>
          <p:cNvPr id="8" name="直線單箭頭接點 7"/>
          <p:cNvCxnSpPr>
            <a:stCxn id="6" idx="3"/>
          </p:cNvCxnSpPr>
          <p:nvPr/>
        </p:nvCxnSpPr>
        <p:spPr>
          <a:xfrm flipH="1">
            <a:off x="2078372" y="2516507"/>
            <a:ext cx="212296" cy="291872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" name="群組 8"/>
          <p:cNvGrpSpPr/>
          <p:nvPr/>
        </p:nvGrpSpPr>
        <p:grpSpPr>
          <a:xfrm>
            <a:off x="1354374" y="4638327"/>
            <a:ext cx="439544" cy="461666"/>
            <a:chOff x="2321273" y="2313484"/>
            <a:chExt cx="439544" cy="461666"/>
          </a:xfrm>
        </p:grpSpPr>
        <p:sp>
          <p:nvSpPr>
            <p:cNvPr id="10" name="橢圓 9"/>
            <p:cNvSpPr/>
            <p:nvPr/>
          </p:nvSpPr>
          <p:spPr>
            <a:xfrm>
              <a:off x="2321273" y="2313484"/>
              <a:ext cx="439544" cy="418503"/>
            </a:xfrm>
            <a:prstGeom prst="ellipse">
              <a:avLst/>
            </a:prstGeom>
            <a:solidFill>
              <a:schemeClr val="bg1">
                <a:alpha val="87000"/>
              </a:schemeClr>
            </a:solidFill>
            <a:ln w="19050">
              <a:solidFill>
                <a:srgbClr val="FF0000"/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sz="2400"/>
            </a:p>
          </p:txBody>
        </p:sp>
        <p:sp>
          <p:nvSpPr>
            <p:cNvPr id="11" name="矩形 10"/>
            <p:cNvSpPr/>
            <p:nvPr/>
          </p:nvSpPr>
          <p:spPr>
            <a:xfrm>
              <a:off x="2338105" y="2313485"/>
              <a:ext cx="405881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altLang="zh-TW" sz="2400" b="1" i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DejaVu Sans" panose="020B0603030804020204" pitchFamily="34" charset="0"/>
                  <a:ea typeface="DejaVu Sans" panose="020B0603030804020204" pitchFamily="34" charset="0"/>
                  <a:cs typeface="DejaVu Sans" panose="020B0603030804020204" pitchFamily="34" charset="0"/>
                </a:rPr>
                <a:t>2</a:t>
              </a:r>
              <a:endParaRPr lang="zh-TW" altLang="en-US" sz="2400" b="1" i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DejaVu Sans" panose="020B0603030804020204" pitchFamily="34" charset="0"/>
                <a:cs typeface="DejaVu Sans" panose="020B0603030804020204" pitchFamily="34" charset="0"/>
              </a:endParaRPr>
            </a:p>
          </p:txBody>
        </p:sp>
      </p:grpSp>
      <p:cxnSp>
        <p:nvCxnSpPr>
          <p:cNvPr id="12" name="直線單箭頭接點 11"/>
          <p:cNvCxnSpPr>
            <a:stCxn id="10" idx="3"/>
          </p:cNvCxnSpPr>
          <p:nvPr/>
        </p:nvCxnSpPr>
        <p:spPr>
          <a:xfrm flipH="1">
            <a:off x="1206448" y="4995542"/>
            <a:ext cx="212296" cy="291872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圓角矩形 12"/>
          <p:cNvSpPr/>
          <p:nvPr/>
        </p:nvSpPr>
        <p:spPr>
          <a:xfrm>
            <a:off x="5652120" y="2368543"/>
            <a:ext cx="1872208" cy="3796761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2014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woman doing yoga exercise outdo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2735216" cy="990600"/>
          </a:xfrm>
          <a:solidFill>
            <a:schemeClr val="tx1"/>
          </a:solidFill>
        </p:spPr>
        <p:txBody>
          <a:bodyPr/>
          <a:lstStyle/>
          <a:p>
            <a:r>
              <a:rPr lang="zh-TW" altLang="en-US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練功時間</a:t>
            </a:r>
            <a:endParaRPr lang="zh-TW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09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練習：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/>
              <a:t>請在語義場關聯詞系統中，找出和「廚房」相關的詞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2823529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不同語料，不同效果</a:t>
            </a:r>
            <a:endParaRPr lang="zh-TW" altLang="en-US" b="1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sz="quarter" idx="1"/>
            <p:extLst/>
          </p:nvPr>
        </p:nvGraphicFramePr>
        <p:xfrm>
          <a:off x="4788024" y="2132856"/>
          <a:ext cx="3960440" cy="374142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9901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01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01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01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148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遠流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中國</a:t>
                      </a:r>
                      <a:br>
                        <a:rPr lang="zh-TW" altLang="en-US" sz="2000" u="none" strike="noStrike">
                          <a:effectLst/>
                        </a:rPr>
                      </a:br>
                      <a:r>
                        <a:rPr lang="zh-TW" altLang="en-US" sz="2000" u="none" strike="noStrike">
                          <a:effectLst/>
                        </a:rPr>
                        <a:t>時報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平衡</a:t>
                      </a:r>
                      <a:br>
                        <a:rPr lang="zh-TW" altLang="en-US" sz="2000" u="none" strike="noStrike">
                          <a:effectLst/>
                        </a:rPr>
                      </a:br>
                      <a:r>
                        <a:rPr lang="zh-TW" altLang="en-US" sz="2000" u="none" strike="noStrike">
                          <a:effectLst/>
                        </a:rPr>
                        <a:t>語料庫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</a:rPr>
                        <a:t>CGW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廁所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廁所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廁所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廁所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浴室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盥洗室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房間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上廁所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上廁所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上廁所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閂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盥洗室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盥洗室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化妝室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房門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如廁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沖澡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如廁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走動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浴室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洗手台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洗手台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樓下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房間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臥房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男廁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廚房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茶水間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廚房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更衣室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冰庫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走道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化妝室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女廁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躲進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廚房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上樓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洗手檯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飯廳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 dirty="0">
                          <a:effectLst/>
                        </a:rPr>
                        <a:t>淋浴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60" y="2132856"/>
            <a:ext cx="3744416" cy="2688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2049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CQP</a:t>
            </a:r>
            <a:r>
              <a:rPr lang="zh-TW" altLang="en-US" dirty="0" smtClean="0"/>
              <a:t> </a:t>
            </a:r>
            <a:r>
              <a:rPr lang="en-US" altLang="zh-TW" dirty="0" smtClean="0"/>
              <a:t>vs </a:t>
            </a:r>
            <a:r>
              <a:rPr lang="zh-TW" altLang="en-US" dirty="0" smtClean="0"/>
              <a:t>選單</a:t>
            </a:r>
            <a:r>
              <a:rPr lang="zh-TW" altLang="en-US" dirty="0"/>
              <a:t>式</a:t>
            </a:r>
            <a:r>
              <a:rPr lang="zh-TW" altLang="en-US" dirty="0" smtClean="0"/>
              <a:t>檢索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539552" y="1772816"/>
            <a:ext cx="8153400" cy="1658888"/>
          </a:xfrm>
        </p:spPr>
        <p:txBody>
          <a:bodyPr/>
          <a:lstStyle/>
          <a:p>
            <a:r>
              <a:rPr lang="en-US" altLang="zh-TW" dirty="0" smtClean="0"/>
              <a:t>CQP</a:t>
            </a:r>
          </a:p>
          <a:p>
            <a:pPr lvl="1"/>
            <a:r>
              <a:rPr lang="en-US" altLang="zh-TW" dirty="0" smtClean="0"/>
              <a:t>[</a:t>
            </a:r>
            <a:r>
              <a:rPr lang="en-US" altLang="zh-TW" dirty="0"/>
              <a:t>word="</a:t>
            </a:r>
            <a:r>
              <a:rPr lang="zh-TW" altLang="en-US" dirty="0"/>
              <a:t>感染</a:t>
            </a:r>
            <a:r>
              <a:rPr lang="en-US" altLang="zh-TW" dirty="0"/>
              <a:t>"&amp;</a:t>
            </a:r>
            <a:r>
              <a:rPr lang="en-US" altLang="zh-TW" dirty="0" err="1"/>
              <a:t>pos</a:t>
            </a:r>
            <a:r>
              <a:rPr lang="en-US" altLang="zh-TW" dirty="0"/>
              <a:t>="VJ"]</a:t>
            </a:r>
            <a:endParaRPr lang="zh-TW" alt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808685"/>
            <a:ext cx="8966721" cy="2215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內容版面配置區 2"/>
          <p:cNvSpPr txBox="1">
            <a:spLocks/>
          </p:cNvSpPr>
          <p:nvPr/>
        </p:nvSpPr>
        <p:spPr>
          <a:xfrm>
            <a:off x="515576" y="3068960"/>
            <a:ext cx="8153400" cy="165888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 smtClean="0"/>
              <a:t>選單式檢索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3DA0BB7-265A-403C-9275-D587AB510EDC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34528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選擇不同分級標準</a:t>
            </a:r>
            <a:endParaRPr lang="zh-TW" altLang="en-US" b="1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sz="quarter" idx="1"/>
            <p:extLst/>
          </p:nvPr>
        </p:nvGraphicFramePr>
        <p:xfrm>
          <a:off x="5076056" y="1916832"/>
          <a:ext cx="3384375" cy="3960443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128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8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8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60073">
                <a:tc>
                  <a:txBody>
                    <a:bodyPr/>
                    <a:lstStyle/>
                    <a:p>
                      <a:pPr algn="l" fontAlgn="ctr"/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華測</a:t>
                      </a:r>
                      <a:br>
                        <a:rPr lang="zh-TW" altLang="en-US" sz="2000" u="none" strike="noStrike">
                          <a:effectLst/>
                        </a:rPr>
                      </a:br>
                      <a:r>
                        <a:rPr lang="zh-TW" altLang="en-US" sz="2000" u="none" strike="noStrike">
                          <a:effectLst/>
                        </a:rPr>
                        <a:t>八千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國教院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0037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廁所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2000" u="none" strike="noStrike">
                          <a:effectLst/>
                        </a:rPr>
                        <a:t>3,</a:t>
                      </a:r>
                      <a:r>
                        <a:rPr lang="zh-TW" altLang="en-US" sz="2000" u="none" strike="noStrike">
                          <a:effectLst/>
                        </a:rPr>
                        <a:t>入門級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2000" u="none" strike="noStrike">
                          <a:effectLst/>
                        </a:rPr>
                        <a:t>3,</a:t>
                      </a:r>
                      <a:r>
                        <a:rPr lang="zh-TW" altLang="en-US" sz="2000" u="none" strike="noStrike">
                          <a:effectLst/>
                        </a:rPr>
                        <a:t>基礎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0037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浴室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2000" u="none" strike="noStrike">
                          <a:effectLst/>
                        </a:rPr>
                        <a:t>4,</a:t>
                      </a:r>
                      <a:r>
                        <a:rPr lang="zh-TW" altLang="en-US" sz="2000" u="none" strike="noStrike">
                          <a:effectLst/>
                        </a:rPr>
                        <a:t>基礎級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2000" u="none" strike="noStrike">
                          <a:effectLst/>
                        </a:rPr>
                        <a:t>3,</a:t>
                      </a:r>
                      <a:r>
                        <a:rPr lang="zh-TW" altLang="en-US" sz="2000" u="none" strike="noStrike">
                          <a:effectLst/>
                        </a:rPr>
                        <a:t>基礎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0037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上廁所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2000" u="none" strike="noStrike">
                          <a:effectLst/>
                        </a:rPr>
                        <a:t>--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2000" u="none" strike="noStrike">
                          <a:effectLst/>
                        </a:rPr>
                        <a:t>--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0037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盥洗室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2000" u="none" strike="noStrike">
                          <a:effectLst/>
                        </a:rPr>
                        <a:t>--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2000" u="none" strike="noStrike">
                          <a:effectLst/>
                        </a:rPr>
                        <a:t>--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0037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沖澡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2000" u="none" strike="noStrike">
                          <a:effectLst/>
                        </a:rPr>
                        <a:t>--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2000" u="none" strike="noStrike">
                          <a:effectLst/>
                        </a:rPr>
                        <a:t>--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0037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洗手台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2000" u="none" strike="noStrike">
                          <a:effectLst/>
                        </a:rPr>
                        <a:t>--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2000" u="none" strike="noStrike">
                          <a:effectLst/>
                        </a:rPr>
                        <a:t>--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0037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臥房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2000" u="none" strike="noStrike">
                          <a:effectLst/>
                        </a:rPr>
                        <a:t>6,</a:t>
                      </a:r>
                      <a:r>
                        <a:rPr lang="zh-TW" altLang="en-US" sz="2000" u="none" strike="noStrike">
                          <a:effectLst/>
                        </a:rPr>
                        <a:t>高階級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2000" u="none" strike="noStrike">
                          <a:effectLst/>
                        </a:rPr>
                        <a:t>4,</a:t>
                      </a:r>
                      <a:r>
                        <a:rPr lang="zh-TW" altLang="en-US" sz="2000" u="none" strike="noStrike">
                          <a:effectLst/>
                        </a:rPr>
                        <a:t>進階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0037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廚房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2000" u="none" strike="noStrike">
                          <a:effectLst/>
                        </a:rPr>
                        <a:t>3,</a:t>
                      </a:r>
                      <a:r>
                        <a:rPr lang="zh-TW" altLang="en-US" sz="2000" u="none" strike="noStrike">
                          <a:effectLst/>
                        </a:rPr>
                        <a:t>入門級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2000" u="none" strike="noStrike">
                          <a:effectLst/>
                        </a:rPr>
                        <a:t>3,</a:t>
                      </a:r>
                      <a:r>
                        <a:rPr lang="zh-TW" altLang="en-US" sz="2000" u="none" strike="noStrike">
                          <a:effectLst/>
                        </a:rPr>
                        <a:t>基礎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0037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化妝室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2000" u="none" strike="noStrike">
                          <a:effectLst/>
                        </a:rPr>
                        <a:t>--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2000" u="none" strike="noStrike">
                          <a:effectLst/>
                        </a:rPr>
                        <a:t>--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0037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上樓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2000" u="none" strike="noStrike">
                          <a:effectLst/>
                        </a:rPr>
                        <a:t>--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2000" u="none" strike="noStrike" dirty="0">
                          <a:effectLst/>
                        </a:rPr>
                        <a:t>--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5222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733675"/>
            <a:ext cx="299085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2351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只看詞表收錄的詞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72816"/>
            <a:ext cx="4313420" cy="3980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972" y="1432464"/>
            <a:ext cx="3994421" cy="4937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8906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負關聯詞的用途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/>
              <a:t>語義向度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正關聯詞：加強語義向度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負關聯詞：減弱語義向度</a:t>
            </a:r>
            <a:endParaRPr lang="en-US" altLang="zh-TW" dirty="0" smtClean="0"/>
          </a:p>
          <a:p>
            <a:r>
              <a:rPr lang="zh-TW" altLang="en-US" dirty="0" smtClean="0"/>
              <a:t>例如：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中國時報：查「蘋果」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負相關：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「</a:t>
            </a:r>
            <a:r>
              <a:rPr lang="en-US" altLang="zh-TW" dirty="0" smtClean="0"/>
              <a:t>IPHONE</a:t>
            </a:r>
            <a:r>
              <a:rPr lang="zh-TW" altLang="en-US" dirty="0" smtClean="0"/>
              <a:t>」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減弱「手機」的語義向度</a:t>
            </a:r>
            <a:endParaRPr lang="zh-TW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/>
          </p:nvPr>
        </p:nvGraphicFramePr>
        <p:xfrm>
          <a:off x="5364088" y="3573016"/>
          <a:ext cx="1152128" cy="3124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521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57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APPLE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橘子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</a:rPr>
                        <a:t>Apple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</a:rPr>
                        <a:t>iPhone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黑莓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</a:rPr>
                        <a:t>iPad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</a:rPr>
                        <a:t>IPHONE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</a:rPr>
                        <a:t>IWATCH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</a:rPr>
                        <a:t>IPAD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IPHONE5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5" name="表格 4"/>
          <p:cNvGraphicFramePr>
            <a:graphicFrameLocks noGrp="1"/>
          </p:cNvGraphicFramePr>
          <p:nvPr>
            <p:extLst/>
          </p:nvPr>
        </p:nvGraphicFramePr>
        <p:xfrm>
          <a:off x="7020272" y="3573016"/>
          <a:ext cx="1152128" cy="3124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521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9634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 dirty="0">
                          <a:effectLst/>
                        </a:rPr>
                        <a:t>橘子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634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蕃茄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9634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大王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9634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檸檬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9634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菠菜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9634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番茄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9634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奇異果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9634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橄欖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9634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捲心菜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9634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 dirty="0">
                          <a:effectLst/>
                        </a:rPr>
                        <a:t>柑橘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7791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負關聯</a:t>
            </a:r>
            <a:r>
              <a:rPr lang="zh-TW" altLang="en-US" b="1" dirty="0" smtClean="0"/>
              <a:t>詞的原理</a:t>
            </a:r>
            <a:endParaRPr lang="zh-TW" altLang="en-US" dirty="0"/>
          </a:p>
        </p:txBody>
      </p:sp>
      <p:cxnSp>
        <p:nvCxnSpPr>
          <p:cNvPr id="5" name="直線單箭頭接點 4"/>
          <p:cNvCxnSpPr/>
          <p:nvPr/>
        </p:nvCxnSpPr>
        <p:spPr>
          <a:xfrm flipV="1">
            <a:off x="1403648" y="2564904"/>
            <a:ext cx="2304256" cy="1800200"/>
          </a:xfrm>
          <a:prstGeom prst="straightConnector1">
            <a:avLst/>
          </a:prstGeom>
          <a:ln w="412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單箭頭接點 5"/>
          <p:cNvCxnSpPr/>
          <p:nvPr/>
        </p:nvCxnSpPr>
        <p:spPr>
          <a:xfrm>
            <a:off x="1403648" y="4365104"/>
            <a:ext cx="2952328" cy="1008112"/>
          </a:xfrm>
          <a:prstGeom prst="straightConnector1">
            <a:avLst/>
          </a:prstGeom>
          <a:ln w="412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293412" y="4149080"/>
            <a:ext cx="1107996" cy="646331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zh-TW" altLang="en-US" sz="3600" dirty="0"/>
              <a:t>蘋果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1909445" y="3241058"/>
            <a:ext cx="800219" cy="461665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zh-TW" altLang="en-US" sz="2400" dirty="0" smtClean="0"/>
              <a:t>水果</a:t>
            </a:r>
            <a:endParaRPr lang="zh-TW" altLang="en-US" sz="2400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2340026" y="4564578"/>
            <a:ext cx="800219" cy="461665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zh-TW" altLang="en-US" sz="2400" dirty="0" smtClean="0"/>
              <a:t>手機</a:t>
            </a:r>
            <a:endParaRPr lang="zh-TW" altLang="en-US" sz="2400" dirty="0"/>
          </a:p>
        </p:txBody>
      </p:sp>
      <p:cxnSp>
        <p:nvCxnSpPr>
          <p:cNvPr id="14" name="直線單箭頭接點 13"/>
          <p:cNvCxnSpPr/>
          <p:nvPr/>
        </p:nvCxnSpPr>
        <p:spPr>
          <a:xfrm>
            <a:off x="3707904" y="2564904"/>
            <a:ext cx="2952328" cy="1008112"/>
          </a:xfrm>
          <a:prstGeom prst="straightConnector1">
            <a:avLst/>
          </a:prstGeom>
          <a:ln w="41275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單箭頭接點 14"/>
          <p:cNvCxnSpPr/>
          <p:nvPr/>
        </p:nvCxnSpPr>
        <p:spPr>
          <a:xfrm flipV="1">
            <a:off x="4355976" y="3617404"/>
            <a:ext cx="2304256" cy="1800200"/>
          </a:xfrm>
          <a:prstGeom prst="straightConnector1">
            <a:avLst/>
          </a:prstGeom>
          <a:ln w="41275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單箭頭接點 16"/>
          <p:cNvCxnSpPr/>
          <p:nvPr/>
        </p:nvCxnSpPr>
        <p:spPr>
          <a:xfrm flipV="1">
            <a:off x="1475656" y="3573016"/>
            <a:ext cx="5256584" cy="792088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573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wo men performing karate near trees during dayti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12" y="0"/>
            <a:ext cx="91463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2735216" cy="990600"/>
          </a:xfrm>
          <a:solidFill>
            <a:schemeClr val="tx1"/>
          </a:solidFill>
        </p:spPr>
        <p:txBody>
          <a:bodyPr/>
          <a:lstStyle/>
          <a:p>
            <a:r>
              <a:rPr lang="zh-TW" altLang="en-US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練功時間</a:t>
            </a:r>
            <a:endParaRPr lang="zh-TW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99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練習：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1. 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請使用語義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場關聯詞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系統查詢：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栽培、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黃牛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請使用「</a:t>
            </a:r>
            <a:r>
              <a:rPr lang="zh-TW" altLang="en-US" dirty="0" smtClean="0"/>
              <a:t>負</a:t>
            </a:r>
            <a:r>
              <a:rPr lang="zh-TW" altLang="en-US" dirty="0"/>
              <a:t>關聯</a:t>
            </a:r>
            <a:r>
              <a:rPr lang="zh-TW" altLang="en-US" dirty="0" smtClean="0"/>
              <a:t>詞」觀察不同的語義向度</a:t>
            </a:r>
            <a:endParaRPr lang="en-US" altLang="zh-TW" dirty="0" smtClean="0"/>
          </a:p>
          <a:p>
            <a:pPr lvl="1"/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栽培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2"/>
            <a:r>
              <a:rPr lang="zh-TW" altLang="en-US" sz="2400" dirty="0" smtClean="0">
                <a:latin typeface="+mj-ea"/>
              </a:rPr>
              <a:t>植物：</a:t>
            </a:r>
            <a:r>
              <a:rPr lang="en-US" altLang="zh-TW" sz="2400" dirty="0" smtClean="0">
                <a:latin typeface="+mj-ea"/>
              </a:rPr>
              <a:t>……</a:t>
            </a:r>
          </a:p>
          <a:p>
            <a:pPr lvl="2"/>
            <a:r>
              <a:rPr lang="zh-TW" altLang="en-US" sz="2400" dirty="0" smtClean="0">
                <a:latin typeface="+mj-ea"/>
              </a:rPr>
              <a:t>人才</a:t>
            </a:r>
            <a:r>
              <a:rPr lang="zh-TW" altLang="en-US" sz="2400" dirty="0">
                <a:latin typeface="+mj-ea"/>
              </a:rPr>
              <a:t>：</a:t>
            </a:r>
            <a:r>
              <a:rPr lang="en-US" altLang="zh-TW" sz="2400" dirty="0" smtClean="0">
                <a:latin typeface="+mj-ea"/>
              </a:rPr>
              <a:t>……</a:t>
            </a:r>
            <a:endParaRPr lang="en-US" altLang="zh-TW" sz="2400" dirty="0">
              <a:latin typeface="+mj-ea"/>
            </a:endParaRPr>
          </a:p>
          <a:p>
            <a:pPr lvl="1"/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黃牛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2"/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動物：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……</a:t>
            </a:r>
          </a:p>
          <a:p>
            <a:pPr lvl="2"/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賣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票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的：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……</a:t>
            </a:r>
            <a:endParaRPr lang="en-US" altLang="zh-TW" sz="25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2"/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4492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肆、</a:t>
            </a:r>
            <a:r>
              <a:rPr lang="zh-TW" altLang="en-US" dirty="0" smtClean="0"/>
              <a:t>例句編輯系統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56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2368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國教院例句編輯輔助系統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hlinkClick r:id="rId2"/>
              </a:rPr>
              <a:t>https://coct.naer.edu.tw/sentedit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5122" name="Picture 2" descr="http://s04.calm9.com/qrcode/2020-08/72LCCZ7ZO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716" y="2570607"/>
            <a:ext cx="3113437" cy="3113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00974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例句編輯系統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/>
              <a:t>目的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找出例句中太難的詞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取代成難度較低的詞</a:t>
            </a:r>
            <a:endParaRPr lang="en-US" altLang="zh-TW" dirty="0" smtClean="0"/>
          </a:p>
          <a:p>
            <a:r>
              <a:rPr lang="zh-TW" altLang="en-US" dirty="0" smtClean="0"/>
              <a:t>方法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工具 </a:t>
            </a:r>
            <a:endParaRPr lang="en-US" altLang="zh-TW" dirty="0" smtClean="0"/>
          </a:p>
          <a:p>
            <a:pPr lvl="2"/>
            <a:r>
              <a:rPr lang="zh-TW" altLang="en-US" dirty="0"/>
              <a:t>例句編輯系統：</a:t>
            </a:r>
            <a:r>
              <a:rPr lang="en-US" altLang="zh-TW" dirty="0" smtClean="0"/>
              <a:t>https://coct.naer.edu.tw/sentedit</a:t>
            </a:r>
          </a:p>
          <a:p>
            <a:pPr lvl="2"/>
            <a:r>
              <a:rPr lang="zh-TW" altLang="en-US" dirty="0" smtClean="0"/>
              <a:t>語義場關聯詞查詢：</a:t>
            </a:r>
            <a:r>
              <a:rPr lang="en-US" altLang="zh-TW" dirty="0" smtClean="0"/>
              <a:t>https://coct.naer.edu.tw/word2vec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3DA0BB7-265A-403C-9275-D587AB510EDC}" type="slidenum">
              <a:rPr lang="zh-TW" altLang="en-US" smtClean="0"/>
              <a:t>58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5161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304" y="1412588"/>
            <a:ext cx="4940778" cy="5386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國教院例句編輯輔助</a:t>
            </a:r>
            <a:r>
              <a:rPr lang="zh-TW" altLang="en-US" dirty="0" smtClean="0"/>
              <a:t>系統</a:t>
            </a:r>
            <a:endParaRPr lang="zh-TW" altLang="en-US" dirty="0"/>
          </a:p>
        </p:txBody>
      </p:sp>
      <p:grpSp>
        <p:nvGrpSpPr>
          <p:cNvPr id="5" name="群組 4"/>
          <p:cNvGrpSpPr/>
          <p:nvPr/>
        </p:nvGrpSpPr>
        <p:grpSpPr>
          <a:xfrm>
            <a:off x="2123728" y="1265403"/>
            <a:ext cx="439544" cy="418503"/>
            <a:chOff x="2321273" y="2313484"/>
            <a:chExt cx="439544" cy="418503"/>
          </a:xfrm>
        </p:grpSpPr>
        <p:sp>
          <p:nvSpPr>
            <p:cNvPr id="6" name="橢圓 5"/>
            <p:cNvSpPr/>
            <p:nvPr/>
          </p:nvSpPr>
          <p:spPr>
            <a:xfrm>
              <a:off x="2321273" y="2313484"/>
              <a:ext cx="439544" cy="418503"/>
            </a:xfrm>
            <a:prstGeom prst="ellipse">
              <a:avLst/>
            </a:prstGeom>
            <a:solidFill>
              <a:schemeClr val="bg1">
                <a:alpha val="87000"/>
              </a:schemeClr>
            </a:solidFill>
            <a:ln w="19050">
              <a:solidFill>
                <a:srgbClr val="FF0000"/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sz="2400"/>
            </a:p>
          </p:txBody>
        </p:sp>
        <p:sp>
          <p:nvSpPr>
            <p:cNvPr id="7" name="矩形 6"/>
            <p:cNvSpPr/>
            <p:nvPr/>
          </p:nvSpPr>
          <p:spPr>
            <a:xfrm>
              <a:off x="2377055" y="2313485"/>
              <a:ext cx="327981" cy="37220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altLang="zh-TW" sz="2400" b="1" i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DejaVu Sans" panose="020B0603030804020204" pitchFamily="34" charset="0"/>
                  <a:ea typeface="DejaVu Sans" panose="020B0603030804020204" pitchFamily="34" charset="0"/>
                  <a:cs typeface="DejaVu Sans" panose="020B0603030804020204" pitchFamily="34" charset="0"/>
                </a:rPr>
                <a:t>1</a:t>
              </a:r>
              <a:endParaRPr lang="zh-TW" altLang="en-US" sz="2400" b="1" i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DejaVu Sans" panose="020B0603030804020204" pitchFamily="34" charset="0"/>
                <a:cs typeface="DejaVu Sans" panose="020B0603030804020204" pitchFamily="34" charset="0"/>
              </a:endParaRPr>
            </a:p>
          </p:txBody>
        </p:sp>
      </p:grpSp>
      <p:cxnSp>
        <p:nvCxnSpPr>
          <p:cNvPr id="8" name="直線單箭頭接點 7"/>
          <p:cNvCxnSpPr>
            <a:stCxn id="6" idx="3"/>
          </p:cNvCxnSpPr>
          <p:nvPr/>
        </p:nvCxnSpPr>
        <p:spPr>
          <a:xfrm flipH="1">
            <a:off x="1975802" y="1622618"/>
            <a:ext cx="212296" cy="291872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" name="群組 8"/>
          <p:cNvGrpSpPr/>
          <p:nvPr/>
        </p:nvGrpSpPr>
        <p:grpSpPr>
          <a:xfrm>
            <a:off x="3131840" y="1245387"/>
            <a:ext cx="439544" cy="461666"/>
            <a:chOff x="2321273" y="2313484"/>
            <a:chExt cx="439544" cy="461666"/>
          </a:xfrm>
        </p:grpSpPr>
        <p:sp>
          <p:nvSpPr>
            <p:cNvPr id="10" name="橢圓 9"/>
            <p:cNvSpPr/>
            <p:nvPr/>
          </p:nvSpPr>
          <p:spPr>
            <a:xfrm>
              <a:off x="2321273" y="2313484"/>
              <a:ext cx="439544" cy="418503"/>
            </a:xfrm>
            <a:prstGeom prst="ellipse">
              <a:avLst/>
            </a:prstGeom>
            <a:solidFill>
              <a:schemeClr val="bg1">
                <a:alpha val="87000"/>
              </a:schemeClr>
            </a:solidFill>
            <a:ln w="19050">
              <a:solidFill>
                <a:srgbClr val="FF0000"/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sz="2400"/>
            </a:p>
          </p:txBody>
        </p:sp>
        <p:sp>
          <p:nvSpPr>
            <p:cNvPr id="11" name="矩形 10"/>
            <p:cNvSpPr/>
            <p:nvPr/>
          </p:nvSpPr>
          <p:spPr>
            <a:xfrm>
              <a:off x="2338105" y="2313485"/>
              <a:ext cx="405881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altLang="zh-TW" sz="2400" b="1" i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DejaVu Sans" panose="020B0603030804020204" pitchFamily="34" charset="0"/>
                  <a:ea typeface="DejaVu Sans" panose="020B0603030804020204" pitchFamily="34" charset="0"/>
                  <a:cs typeface="DejaVu Sans" panose="020B0603030804020204" pitchFamily="34" charset="0"/>
                </a:rPr>
                <a:t>2</a:t>
              </a:r>
              <a:endParaRPr lang="zh-TW" altLang="en-US" sz="2400" b="1" i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DejaVu Sans" panose="020B0603030804020204" pitchFamily="34" charset="0"/>
                <a:cs typeface="DejaVu Sans" panose="020B0603030804020204" pitchFamily="34" charset="0"/>
              </a:endParaRPr>
            </a:p>
          </p:txBody>
        </p:sp>
      </p:grpSp>
      <p:cxnSp>
        <p:nvCxnSpPr>
          <p:cNvPr id="12" name="直線單箭頭接點 11"/>
          <p:cNvCxnSpPr>
            <a:stCxn id="10" idx="3"/>
          </p:cNvCxnSpPr>
          <p:nvPr/>
        </p:nvCxnSpPr>
        <p:spPr>
          <a:xfrm flipH="1">
            <a:off x="2983914" y="1602602"/>
            <a:ext cx="212296" cy="291872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群組 12"/>
          <p:cNvGrpSpPr/>
          <p:nvPr/>
        </p:nvGrpSpPr>
        <p:grpSpPr>
          <a:xfrm>
            <a:off x="2343500" y="5733256"/>
            <a:ext cx="439544" cy="461666"/>
            <a:chOff x="2321273" y="2313484"/>
            <a:chExt cx="439544" cy="461666"/>
          </a:xfrm>
        </p:grpSpPr>
        <p:sp>
          <p:nvSpPr>
            <p:cNvPr id="14" name="橢圓 13"/>
            <p:cNvSpPr/>
            <p:nvPr/>
          </p:nvSpPr>
          <p:spPr>
            <a:xfrm>
              <a:off x="2321273" y="2313484"/>
              <a:ext cx="439544" cy="418503"/>
            </a:xfrm>
            <a:prstGeom prst="ellipse">
              <a:avLst/>
            </a:prstGeom>
            <a:solidFill>
              <a:schemeClr val="bg1">
                <a:alpha val="87000"/>
              </a:schemeClr>
            </a:solidFill>
            <a:ln w="19050">
              <a:solidFill>
                <a:srgbClr val="FF0000"/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sz="2400"/>
            </a:p>
          </p:txBody>
        </p:sp>
        <p:sp>
          <p:nvSpPr>
            <p:cNvPr id="15" name="矩形 14"/>
            <p:cNvSpPr/>
            <p:nvPr/>
          </p:nvSpPr>
          <p:spPr>
            <a:xfrm>
              <a:off x="2338105" y="2313485"/>
              <a:ext cx="405881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altLang="zh-TW" sz="2400" b="1" i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DejaVu Sans" panose="020B0603030804020204" pitchFamily="34" charset="0"/>
                  <a:ea typeface="DejaVu Sans" panose="020B0603030804020204" pitchFamily="34" charset="0"/>
                  <a:cs typeface="DejaVu Sans" panose="020B0603030804020204" pitchFamily="34" charset="0"/>
                </a:rPr>
                <a:t>4</a:t>
              </a:r>
              <a:endParaRPr lang="zh-TW" altLang="en-US" sz="2400" b="1" i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DejaVu Sans" panose="020B0603030804020204" pitchFamily="34" charset="0"/>
                <a:cs typeface="DejaVu Sans" panose="020B0603030804020204" pitchFamily="34" charset="0"/>
              </a:endParaRPr>
            </a:p>
          </p:txBody>
        </p:sp>
      </p:grpSp>
      <p:cxnSp>
        <p:nvCxnSpPr>
          <p:cNvPr id="16" name="直線單箭頭接點 15"/>
          <p:cNvCxnSpPr>
            <a:stCxn id="14" idx="3"/>
          </p:cNvCxnSpPr>
          <p:nvPr/>
        </p:nvCxnSpPr>
        <p:spPr>
          <a:xfrm flipH="1">
            <a:off x="2195574" y="6090471"/>
            <a:ext cx="212296" cy="291872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7" name="群組 16"/>
          <p:cNvGrpSpPr/>
          <p:nvPr/>
        </p:nvGrpSpPr>
        <p:grpSpPr>
          <a:xfrm>
            <a:off x="5286342" y="1988840"/>
            <a:ext cx="439544" cy="461666"/>
            <a:chOff x="2321273" y="2313484"/>
            <a:chExt cx="439544" cy="461666"/>
          </a:xfrm>
        </p:grpSpPr>
        <p:sp>
          <p:nvSpPr>
            <p:cNvPr id="18" name="橢圓 17"/>
            <p:cNvSpPr/>
            <p:nvPr/>
          </p:nvSpPr>
          <p:spPr>
            <a:xfrm>
              <a:off x="2321273" y="2313484"/>
              <a:ext cx="439544" cy="418503"/>
            </a:xfrm>
            <a:prstGeom prst="ellipse">
              <a:avLst/>
            </a:prstGeom>
            <a:solidFill>
              <a:schemeClr val="bg1">
                <a:alpha val="87000"/>
              </a:schemeClr>
            </a:solidFill>
            <a:ln w="19050">
              <a:solidFill>
                <a:srgbClr val="FF0000"/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sz="2400"/>
            </a:p>
          </p:txBody>
        </p:sp>
        <p:sp>
          <p:nvSpPr>
            <p:cNvPr id="19" name="矩形 18"/>
            <p:cNvSpPr/>
            <p:nvPr/>
          </p:nvSpPr>
          <p:spPr>
            <a:xfrm>
              <a:off x="2338105" y="2313485"/>
              <a:ext cx="405881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altLang="zh-TW" sz="2400" b="1" i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DejaVu Sans" panose="020B0603030804020204" pitchFamily="34" charset="0"/>
                  <a:ea typeface="DejaVu Sans" panose="020B0603030804020204" pitchFamily="34" charset="0"/>
                  <a:cs typeface="DejaVu Sans" panose="020B0603030804020204" pitchFamily="34" charset="0"/>
                </a:rPr>
                <a:t>3</a:t>
              </a:r>
              <a:endParaRPr lang="zh-TW" altLang="en-US" sz="2400" b="1" i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DejaVu Sans" panose="020B0603030804020204" pitchFamily="34" charset="0"/>
                <a:cs typeface="DejaVu Sans" panose="020B0603030804020204" pitchFamily="34" charset="0"/>
              </a:endParaRPr>
            </a:p>
          </p:txBody>
        </p:sp>
      </p:grpSp>
      <p:cxnSp>
        <p:nvCxnSpPr>
          <p:cNvPr id="20" name="直線單箭頭接點 19"/>
          <p:cNvCxnSpPr>
            <a:stCxn id="18" idx="3"/>
          </p:cNvCxnSpPr>
          <p:nvPr/>
        </p:nvCxnSpPr>
        <p:spPr>
          <a:xfrm flipH="1">
            <a:off x="5138416" y="2346055"/>
            <a:ext cx="212296" cy="291872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3DA0BB7-265A-403C-9275-D587AB510EDC}" type="slidenum">
              <a:rPr lang="zh-TW" altLang="en-US" smtClean="0"/>
              <a:t>59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57425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CQP </a:t>
            </a:r>
            <a:r>
              <a:rPr lang="zh-TW" altLang="en-US" dirty="0" smtClean="0"/>
              <a:t>檢索語言的缺點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53136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學習曲線陡峭</a:t>
            </a:r>
            <a:endParaRPr lang="en-US" altLang="zh-TW" dirty="0" smtClean="0"/>
          </a:p>
          <a:p>
            <a:pPr lvl="1"/>
            <a:r>
              <a:rPr lang="zh-TW" altLang="en-US" dirty="0"/>
              <a:t>要</a:t>
            </a:r>
            <a:r>
              <a:rPr lang="zh-TW" altLang="en-US" dirty="0" smtClean="0"/>
              <a:t>記住指令格式</a:t>
            </a:r>
            <a:endParaRPr lang="en-US" altLang="zh-TW" dirty="0" smtClean="0"/>
          </a:p>
          <a:p>
            <a:pPr lvl="1"/>
            <a:r>
              <a:rPr lang="zh-TW" altLang="en-US" dirty="0"/>
              <a:t>要</a:t>
            </a:r>
            <a:r>
              <a:rPr lang="zh-TW" altLang="en-US" dirty="0" smtClean="0"/>
              <a:t>記住詞性記號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打錯符號無法執行</a:t>
            </a:r>
            <a:endParaRPr lang="en-US" altLang="zh-TW" dirty="0" smtClean="0"/>
          </a:p>
          <a:p>
            <a:r>
              <a:rPr lang="zh-TW" altLang="en-US" dirty="0" smtClean="0"/>
              <a:t>功能無法</a:t>
            </a:r>
            <a:r>
              <a:rPr lang="zh-TW" altLang="en-US" dirty="0"/>
              <a:t>依賴</a:t>
            </a:r>
            <a:r>
              <a:rPr lang="zh-TW" altLang="en-US" dirty="0" smtClean="0"/>
              <a:t>選單</a:t>
            </a:r>
            <a:endParaRPr lang="en-US" altLang="zh-TW" dirty="0" smtClean="0"/>
          </a:p>
          <a:p>
            <a:pPr lvl="1"/>
            <a:r>
              <a:rPr lang="zh-TW" altLang="en-US" dirty="0"/>
              <a:t>重疊</a:t>
            </a:r>
            <a:r>
              <a:rPr lang="zh-TW" altLang="en-US" dirty="0" smtClean="0"/>
              <a:t>詞 </a:t>
            </a:r>
            <a:r>
              <a:rPr lang="en-US" altLang="zh-TW" dirty="0" smtClean="0"/>
              <a:t>AABB</a:t>
            </a:r>
            <a:r>
              <a:rPr lang="en-US" altLang="zh-TW" dirty="0"/>
              <a:t>, AAB, ABB, ABAB, AA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pPr lvl="2"/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3DA0BB7-265A-403C-9275-D587AB510EDC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68247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詞彙分級標記</a:t>
            </a:r>
            <a:endParaRPr lang="zh-TW" altLang="en-US" dirty="0"/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5629275" cy="529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819" y="2204864"/>
            <a:ext cx="291465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3DA0BB7-265A-403C-9275-D587AB510EDC}" type="slidenum">
              <a:rPr lang="zh-TW" altLang="en-US" smtClean="0"/>
              <a:t>60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8635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656" y="1412776"/>
            <a:ext cx="7924931" cy="5243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語義場關聯詞查詢</a:t>
            </a:r>
            <a:endParaRPr lang="zh-TW" altLang="en-US" dirty="0"/>
          </a:p>
        </p:txBody>
      </p:sp>
      <p:grpSp>
        <p:nvGrpSpPr>
          <p:cNvPr id="10" name="群組 9"/>
          <p:cNvGrpSpPr/>
          <p:nvPr/>
        </p:nvGrpSpPr>
        <p:grpSpPr>
          <a:xfrm>
            <a:off x="1833622" y="1627299"/>
            <a:ext cx="439544" cy="418503"/>
            <a:chOff x="2321273" y="2313484"/>
            <a:chExt cx="439544" cy="418503"/>
          </a:xfrm>
        </p:grpSpPr>
        <p:sp>
          <p:nvSpPr>
            <p:cNvPr id="11" name="橢圓 10"/>
            <p:cNvSpPr/>
            <p:nvPr/>
          </p:nvSpPr>
          <p:spPr>
            <a:xfrm>
              <a:off x="2321273" y="2313484"/>
              <a:ext cx="439544" cy="418503"/>
            </a:xfrm>
            <a:prstGeom prst="ellipse">
              <a:avLst/>
            </a:prstGeom>
            <a:solidFill>
              <a:schemeClr val="bg1">
                <a:alpha val="87000"/>
              </a:schemeClr>
            </a:solidFill>
            <a:ln w="19050">
              <a:solidFill>
                <a:srgbClr val="FF0000"/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sz="2400"/>
            </a:p>
          </p:txBody>
        </p:sp>
        <p:sp>
          <p:nvSpPr>
            <p:cNvPr id="12" name="矩形 11"/>
            <p:cNvSpPr/>
            <p:nvPr/>
          </p:nvSpPr>
          <p:spPr>
            <a:xfrm>
              <a:off x="2377055" y="2313485"/>
              <a:ext cx="327981" cy="37220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altLang="zh-TW" sz="2400" b="1" i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DejaVu Sans" panose="020B0603030804020204" pitchFamily="34" charset="0"/>
                  <a:ea typeface="DejaVu Sans" panose="020B0603030804020204" pitchFamily="34" charset="0"/>
                  <a:cs typeface="DejaVu Sans" panose="020B0603030804020204" pitchFamily="34" charset="0"/>
                </a:rPr>
                <a:t>1</a:t>
              </a:r>
              <a:endParaRPr lang="zh-TW" altLang="en-US" sz="2400" b="1" i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DejaVu Sans" panose="020B0603030804020204" pitchFamily="34" charset="0"/>
                <a:cs typeface="DejaVu Sans" panose="020B0603030804020204" pitchFamily="34" charset="0"/>
              </a:endParaRPr>
            </a:p>
          </p:txBody>
        </p:sp>
      </p:grpSp>
      <p:cxnSp>
        <p:nvCxnSpPr>
          <p:cNvPr id="13" name="直線單箭頭接點 12"/>
          <p:cNvCxnSpPr>
            <a:stCxn id="11" idx="3"/>
          </p:cNvCxnSpPr>
          <p:nvPr/>
        </p:nvCxnSpPr>
        <p:spPr>
          <a:xfrm flipH="1">
            <a:off x="1685696" y="1984514"/>
            <a:ext cx="212296" cy="291872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" name="群組 13"/>
          <p:cNvGrpSpPr/>
          <p:nvPr/>
        </p:nvGrpSpPr>
        <p:grpSpPr>
          <a:xfrm>
            <a:off x="1708512" y="3220155"/>
            <a:ext cx="439544" cy="461666"/>
            <a:chOff x="2321273" y="2313484"/>
            <a:chExt cx="439544" cy="461666"/>
          </a:xfrm>
        </p:grpSpPr>
        <p:sp>
          <p:nvSpPr>
            <p:cNvPr id="15" name="橢圓 14"/>
            <p:cNvSpPr/>
            <p:nvPr/>
          </p:nvSpPr>
          <p:spPr>
            <a:xfrm>
              <a:off x="2321273" y="2313484"/>
              <a:ext cx="439544" cy="418503"/>
            </a:xfrm>
            <a:prstGeom prst="ellipse">
              <a:avLst/>
            </a:prstGeom>
            <a:solidFill>
              <a:schemeClr val="bg1">
                <a:alpha val="87000"/>
              </a:schemeClr>
            </a:solidFill>
            <a:ln w="19050">
              <a:solidFill>
                <a:srgbClr val="FF0000"/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sz="2400"/>
            </a:p>
          </p:txBody>
        </p:sp>
        <p:sp>
          <p:nvSpPr>
            <p:cNvPr id="16" name="矩形 15"/>
            <p:cNvSpPr/>
            <p:nvPr/>
          </p:nvSpPr>
          <p:spPr>
            <a:xfrm>
              <a:off x="2338105" y="2313485"/>
              <a:ext cx="405881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altLang="zh-TW" sz="2400" b="1" i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DejaVu Sans" panose="020B0603030804020204" pitchFamily="34" charset="0"/>
                  <a:ea typeface="DejaVu Sans" panose="020B0603030804020204" pitchFamily="34" charset="0"/>
                  <a:cs typeface="DejaVu Sans" panose="020B0603030804020204" pitchFamily="34" charset="0"/>
                </a:rPr>
                <a:t>2</a:t>
              </a:r>
              <a:endParaRPr lang="zh-TW" altLang="en-US" sz="2400" b="1" i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DejaVu Sans" panose="020B0603030804020204" pitchFamily="34" charset="0"/>
                <a:cs typeface="DejaVu Sans" panose="020B0603030804020204" pitchFamily="34" charset="0"/>
              </a:endParaRPr>
            </a:p>
          </p:txBody>
        </p:sp>
      </p:grpSp>
      <p:cxnSp>
        <p:nvCxnSpPr>
          <p:cNvPr id="17" name="直線單箭頭接點 16"/>
          <p:cNvCxnSpPr>
            <a:stCxn id="15" idx="3"/>
          </p:cNvCxnSpPr>
          <p:nvPr/>
        </p:nvCxnSpPr>
        <p:spPr>
          <a:xfrm flipH="1">
            <a:off x="1560586" y="3577370"/>
            <a:ext cx="212296" cy="291872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" name="群組 17"/>
          <p:cNvGrpSpPr/>
          <p:nvPr/>
        </p:nvGrpSpPr>
        <p:grpSpPr>
          <a:xfrm>
            <a:off x="1833622" y="4218345"/>
            <a:ext cx="439544" cy="461666"/>
            <a:chOff x="2321273" y="2313484"/>
            <a:chExt cx="439544" cy="461666"/>
          </a:xfrm>
        </p:grpSpPr>
        <p:sp>
          <p:nvSpPr>
            <p:cNvPr id="19" name="橢圓 18"/>
            <p:cNvSpPr/>
            <p:nvPr/>
          </p:nvSpPr>
          <p:spPr>
            <a:xfrm>
              <a:off x="2321273" y="2313484"/>
              <a:ext cx="439544" cy="418503"/>
            </a:xfrm>
            <a:prstGeom prst="ellipse">
              <a:avLst/>
            </a:prstGeom>
            <a:solidFill>
              <a:schemeClr val="bg1">
                <a:alpha val="87000"/>
              </a:schemeClr>
            </a:solidFill>
            <a:ln w="19050">
              <a:solidFill>
                <a:srgbClr val="FF0000"/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sz="2400"/>
            </a:p>
          </p:txBody>
        </p:sp>
        <p:sp>
          <p:nvSpPr>
            <p:cNvPr id="20" name="矩形 19"/>
            <p:cNvSpPr/>
            <p:nvPr/>
          </p:nvSpPr>
          <p:spPr>
            <a:xfrm>
              <a:off x="2338105" y="2313485"/>
              <a:ext cx="405881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altLang="zh-TW" sz="2400" b="1" i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DejaVu Sans" panose="020B0603030804020204" pitchFamily="34" charset="0"/>
                  <a:ea typeface="DejaVu Sans" panose="020B0603030804020204" pitchFamily="34" charset="0"/>
                  <a:cs typeface="DejaVu Sans" panose="020B0603030804020204" pitchFamily="34" charset="0"/>
                </a:rPr>
                <a:t>3</a:t>
              </a:r>
              <a:endParaRPr lang="zh-TW" altLang="en-US" sz="2400" b="1" i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DejaVu Sans" panose="020B0603030804020204" pitchFamily="34" charset="0"/>
                <a:cs typeface="DejaVu Sans" panose="020B0603030804020204" pitchFamily="34" charset="0"/>
              </a:endParaRPr>
            </a:p>
          </p:txBody>
        </p:sp>
      </p:grpSp>
      <p:cxnSp>
        <p:nvCxnSpPr>
          <p:cNvPr id="21" name="直線單箭頭接點 20"/>
          <p:cNvCxnSpPr>
            <a:stCxn id="19" idx="3"/>
          </p:cNvCxnSpPr>
          <p:nvPr/>
        </p:nvCxnSpPr>
        <p:spPr>
          <a:xfrm flipH="1">
            <a:off x="1685696" y="4575560"/>
            <a:ext cx="212296" cy="291872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2" name="群組 21"/>
          <p:cNvGrpSpPr/>
          <p:nvPr/>
        </p:nvGrpSpPr>
        <p:grpSpPr>
          <a:xfrm>
            <a:off x="3624317" y="2420888"/>
            <a:ext cx="439544" cy="461666"/>
            <a:chOff x="2321273" y="2313484"/>
            <a:chExt cx="439544" cy="461666"/>
          </a:xfrm>
        </p:grpSpPr>
        <p:sp>
          <p:nvSpPr>
            <p:cNvPr id="23" name="橢圓 22"/>
            <p:cNvSpPr/>
            <p:nvPr/>
          </p:nvSpPr>
          <p:spPr>
            <a:xfrm>
              <a:off x="2321273" y="2313484"/>
              <a:ext cx="439544" cy="418503"/>
            </a:xfrm>
            <a:prstGeom prst="ellipse">
              <a:avLst/>
            </a:prstGeom>
            <a:solidFill>
              <a:schemeClr val="bg1">
                <a:alpha val="87000"/>
              </a:schemeClr>
            </a:solidFill>
            <a:ln w="19050">
              <a:solidFill>
                <a:srgbClr val="FF0000"/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sz="2400"/>
            </a:p>
          </p:txBody>
        </p:sp>
        <p:sp>
          <p:nvSpPr>
            <p:cNvPr id="24" name="矩形 23"/>
            <p:cNvSpPr/>
            <p:nvPr/>
          </p:nvSpPr>
          <p:spPr>
            <a:xfrm>
              <a:off x="2338105" y="2313485"/>
              <a:ext cx="405881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altLang="zh-TW" sz="2400" b="1" i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DejaVu Sans" panose="020B0603030804020204" pitchFamily="34" charset="0"/>
                  <a:ea typeface="DejaVu Sans" panose="020B0603030804020204" pitchFamily="34" charset="0"/>
                  <a:cs typeface="DejaVu Sans" panose="020B0603030804020204" pitchFamily="34" charset="0"/>
                </a:rPr>
                <a:t>4</a:t>
              </a:r>
              <a:endParaRPr lang="zh-TW" altLang="en-US" sz="2400" b="1" i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DejaVu Sans" panose="020B0603030804020204" pitchFamily="34" charset="0"/>
                <a:cs typeface="DejaVu Sans" panose="020B0603030804020204" pitchFamily="34" charset="0"/>
              </a:endParaRPr>
            </a:p>
          </p:txBody>
        </p:sp>
      </p:grpSp>
      <p:cxnSp>
        <p:nvCxnSpPr>
          <p:cNvPr id="25" name="直線單箭頭接點 24"/>
          <p:cNvCxnSpPr>
            <a:stCxn id="23" idx="3"/>
          </p:cNvCxnSpPr>
          <p:nvPr/>
        </p:nvCxnSpPr>
        <p:spPr>
          <a:xfrm flipH="1">
            <a:off x="3476391" y="2778103"/>
            <a:ext cx="212296" cy="291872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3DA0BB7-265A-403C-9275-D587AB510EDC}" type="slidenum">
              <a:rPr lang="zh-TW" altLang="en-US" smtClean="0"/>
              <a:t>61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749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伍、華英雙語索引典</a:t>
            </a:r>
            <a:r>
              <a:rPr lang="zh-TW" altLang="en-US" dirty="0" smtClean="0"/>
              <a:t>系統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62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8854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國教院華英雙語索引典系統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hlinkClick r:id="rId2"/>
              </a:rPr>
              <a:t>https</a:t>
            </a:r>
            <a:r>
              <a:rPr lang="en-US" altLang="zh-TW" smtClean="0">
                <a:hlinkClick r:id="rId2"/>
              </a:rPr>
              <a:t>://</a:t>
            </a:r>
            <a:r>
              <a:rPr lang="en-US" altLang="zh-TW" smtClean="0">
                <a:hlinkClick r:id="rId2"/>
              </a:rPr>
              <a:t>coct.naer.edu.tw/bc</a:t>
            </a:r>
            <a:r>
              <a:rPr lang="en-US" altLang="zh-TW" dirty="0" smtClean="0">
                <a:hlinkClick r:id="rId2"/>
              </a:rPr>
              <a:t>/</a:t>
            </a:r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4098" name="Picture 2" descr="http://s04.calm9.com/qrcode/2020-08/11DN82NZJ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426" y="2555653"/>
            <a:ext cx="3163919" cy="316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961894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7615" y="1"/>
            <a:ext cx="7886700" cy="986118"/>
          </a:xfrm>
        </p:spPr>
        <p:txBody>
          <a:bodyPr/>
          <a:lstStyle/>
          <a:p>
            <a:r>
              <a:rPr lang="zh-TW" altLang="en-US" dirty="0"/>
              <a:t>國教院華英雙語索引典系統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383" y="1123016"/>
            <a:ext cx="7698627" cy="5433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圓角矩形 3"/>
          <p:cNvSpPr/>
          <p:nvPr/>
        </p:nvSpPr>
        <p:spPr>
          <a:xfrm>
            <a:off x="824753" y="1891552"/>
            <a:ext cx="6033247" cy="4814047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圓角矩形 5"/>
          <p:cNvSpPr/>
          <p:nvPr/>
        </p:nvSpPr>
        <p:spPr>
          <a:xfrm>
            <a:off x="6482215" y="1959429"/>
            <a:ext cx="2150795" cy="2062064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圓角矩形 6"/>
          <p:cNvSpPr/>
          <p:nvPr/>
        </p:nvSpPr>
        <p:spPr>
          <a:xfrm>
            <a:off x="6482215" y="3651379"/>
            <a:ext cx="2269899" cy="3054219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直線圖說文字 2 4"/>
          <p:cNvSpPr/>
          <p:nvPr/>
        </p:nvSpPr>
        <p:spPr>
          <a:xfrm>
            <a:off x="2995237" y="914399"/>
            <a:ext cx="2070847" cy="869577"/>
          </a:xfrm>
          <a:prstGeom prst="borderCallout2">
            <a:avLst/>
          </a:prstGeom>
          <a:solidFill>
            <a:schemeClr val="accent4">
              <a:lumMod val="40000"/>
              <a:lumOff val="6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 smtClean="0">
                <a:solidFill>
                  <a:srgbClr val="00007A"/>
                </a:solidFill>
              </a:rPr>
              <a:t>雙語例句</a:t>
            </a:r>
            <a:endParaRPr lang="zh-TW" altLang="en-US" sz="2800" b="1" dirty="0">
              <a:solidFill>
                <a:srgbClr val="00007A"/>
              </a:solidFill>
            </a:endParaRPr>
          </a:p>
        </p:txBody>
      </p:sp>
      <p:sp>
        <p:nvSpPr>
          <p:cNvPr id="9" name="直線圖說文字 2 8"/>
          <p:cNvSpPr/>
          <p:nvPr/>
        </p:nvSpPr>
        <p:spPr>
          <a:xfrm flipH="1">
            <a:off x="4975412" y="914398"/>
            <a:ext cx="2384612" cy="869577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20747"/>
              <a:gd name="adj6" fmla="val -32814"/>
            </a:avLst>
          </a:prstGeom>
          <a:solidFill>
            <a:schemeClr val="accent4">
              <a:lumMod val="40000"/>
              <a:lumOff val="6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 smtClean="0">
                <a:solidFill>
                  <a:srgbClr val="00007A"/>
                </a:solidFill>
              </a:rPr>
              <a:t>自動對應翻譯</a:t>
            </a:r>
            <a:endParaRPr lang="zh-TW" altLang="en-US" sz="2800" b="1" dirty="0">
              <a:solidFill>
                <a:srgbClr val="00007A"/>
              </a:solidFill>
            </a:endParaRPr>
          </a:p>
        </p:txBody>
      </p:sp>
      <p:sp>
        <p:nvSpPr>
          <p:cNvPr id="10" name="直線圖說文字 2 9"/>
          <p:cNvSpPr/>
          <p:nvPr/>
        </p:nvSpPr>
        <p:spPr>
          <a:xfrm flipH="1">
            <a:off x="3639671" y="2644586"/>
            <a:ext cx="2775601" cy="869577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20747"/>
              <a:gd name="adj6" fmla="val -32814"/>
            </a:avLst>
          </a:prstGeom>
          <a:solidFill>
            <a:schemeClr val="accent4">
              <a:lumMod val="40000"/>
              <a:lumOff val="6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 smtClean="0">
                <a:solidFill>
                  <a:srgbClr val="00007A"/>
                </a:solidFill>
              </a:rPr>
              <a:t>自動抽取搭配詞</a:t>
            </a:r>
            <a:endParaRPr lang="zh-TW" altLang="en-US" sz="2800" b="1" dirty="0">
              <a:solidFill>
                <a:srgbClr val="00007A"/>
              </a:solidFill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3DA0BB7-265A-403C-9275-D587AB510EDC}" type="slidenum">
              <a:rPr lang="zh-TW" altLang="en-US" smtClean="0"/>
              <a:t>64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98093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5" grpId="0" animBg="1"/>
      <p:bldP spid="9" grpId="0" animBg="1"/>
      <p:bldP spid="10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83826" y="161366"/>
            <a:ext cx="7886700" cy="1021976"/>
          </a:xfrm>
        </p:spPr>
        <p:txBody>
          <a:bodyPr/>
          <a:lstStyle/>
          <a:p>
            <a:r>
              <a:rPr lang="zh-TW" altLang="en-US" dirty="0"/>
              <a:t>雙語索引</a:t>
            </a:r>
            <a:r>
              <a:rPr lang="zh-TW" altLang="en-US" dirty="0" smtClean="0"/>
              <a:t>典</a:t>
            </a:r>
            <a:r>
              <a:rPr lang="zh-TW" altLang="en-US" dirty="0"/>
              <a:t>：</a:t>
            </a:r>
            <a:r>
              <a:rPr lang="zh-TW" altLang="en-US" dirty="0" smtClean="0"/>
              <a:t>輔助寫作</a:t>
            </a:r>
            <a:r>
              <a:rPr lang="zh-TW" altLang="en-US" dirty="0"/>
              <a:t>教學</a:t>
            </a:r>
            <a:endParaRPr lang="en-US" altLang="zh-TW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219200"/>
            <a:ext cx="7886700" cy="5145741"/>
          </a:xfrm>
        </p:spPr>
        <p:txBody>
          <a:bodyPr/>
          <a:lstStyle/>
          <a:p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/>
          </p:cNvGraphicFramePr>
          <p:nvPr>
            <p:extLst/>
          </p:nvPr>
        </p:nvGraphicFramePr>
        <p:xfrm>
          <a:off x="3683746" y="1600994"/>
          <a:ext cx="4501030" cy="4107180"/>
        </p:xfrm>
        <a:graphic>
          <a:graphicData uri="http://schemas.openxmlformats.org/drawingml/2006/table">
            <a:tbl>
              <a:tblPr firstRow="1">
                <a:tableStyleId>{912C8C85-51F0-491E-9774-3900AFEF0FD7}</a:tableStyleId>
              </a:tblPr>
              <a:tblGrid>
                <a:gridCol w="27260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50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574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 smtClean="0">
                          <a:effectLst/>
                        </a:rPr>
                        <a:t>自動對應翻譯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Noto Sans CJK TC Ligh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 smtClean="0">
                          <a:effectLst/>
                        </a:rPr>
                        <a:t>對應頻率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Noto Sans CJK TC Ligh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 dirty="0" smtClean="0">
                          <a:effectLst/>
                        </a:rPr>
                        <a:t>improve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Noto Sans CJK TC Ligh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2400" u="none" strike="noStrike" dirty="0" smtClean="0">
                          <a:effectLst/>
                        </a:rPr>
                        <a:t>(269)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Noto Sans CJK TC Ligh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 dirty="0" smtClean="0">
                          <a:effectLst/>
                        </a:rPr>
                        <a:t>improved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Noto Sans CJK TC Ligh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2400" u="none" strike="noStrike" dirty="0" smtClean="0">
                          <a:effectLst/>
                        </a:rPr>
                        <a:t>(139)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Noto Sans CJK TC Ligh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 dirty="0" smtClean="0">
                          <a:effectLst/>
                        </a:rPr>
                        <a:t>improving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Noto Sans CJK TC Ligh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2400" u="none" strike="noStrike" dirty="0" smtClean="0">
                          <a:effectLst/>
                        </a:rPr>
                        <a:t>(107)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Noto Sans CJK TC Ligh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 dirty="0" smtClean="0">
                          <a:effectLst/>
                        </a:rPr>
                        <a:t>improvement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Noto Sans CJK TC Ligh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2400" u="none" strike="noStrike" dirty="0" smtClean="0">
                          <a:effectLst/>
                        </a:rPr>
                        <a:t>(93)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Noto Sans CJK TC Ligh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 dirty="0" smtClean="0">
                          <a:effectLst/>
                        </a:rPr>
                        <a:t>improvements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Noto Sans CJK TC Ligh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2400" u="none" strike="noStrike" dirty="0" smtClean="0">
                          <a:effectLst/>
                        </a:rPr>
                        <a:t>(57)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Noto Sans CJK TC Ligh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 dirty="0" smtClean="0">
                          <a:effectLst/>
                        </a:rPr>
                        <a:t>better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Noto Sans CJK TC Ligh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2400" u="none" strike="noStrike" dirty="0" smtClean="0">
                          <a:effectLst/>
                        </a:rPr>
                        <a:t>(18)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Noto Sans CJK TC Ligh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 dirty="0" smtClean="0">
                          <a:effectLst/>
                        </a:rPr>
                        <a:t>upgrading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Noto Sans CJK TC Ligh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2400" u="none" strike="noStrike" dirty="0" smtClean="0">
                          <a:effectLst/>
                        </a:rPr>
                        <a:t>(8)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Noto Sans CJK TC Ligh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 dirty="0" smtClean="0">
                          <a:effectLst/>
                        </a:rPr>
                        <a:t>improves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Noto Sans CJK TC Ligh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2400" u="none" strike="noStrike" dirty="0" smtClean="0">
                          <a:effectLst/>
                        </a:rPr>
                        <a:t>(8)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Noto Sans CJK TC Ligh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 dirty="0" smtClean="0">
                          <a:effectLst/>
                        </a:rPr>
                        <a:t>reduce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Noto Sans CJK TC Ligh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2400" u="none" strike="noStrike" dirty="0" smtClean="0">
                          <a:effectLst/>
                        </a:rPr>
                        <a:t>(7)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Noto Sans CJK TC Ligh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 dirty="0" smtClean="0">
                          <a:effectLst/>
                        </a:rPr>
                        <a:t>progress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Noto Sans CJK TC Ligh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2400" u="none" strike="noStrike" dirty="0" smtClean="0">
                          <a:effectLst/>
                        </a:rPr>
                        <a:t> (7)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Noto Sans CJK TC Ligh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681318" y="3003176"/>
            <a:ext cx="1577788" cy="914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 smtClean="0">
                <a:solidFill>
                  <a:srgbClr val="00007A"/>
                </a:solidFill>
              </a:rPr>
              <a:t>改善</a:t>
            </a:r>
            <a:r>
              <a:rPr lang="zh-TW" altLang="en-US" sz="3200" b="1" dirty="0" smtClean="0">
                <a:solidFill>
                  <a:srgbClr val="00007A"/>
                </a:solidFill>
              </a:rPr>
              <a:t> </a:t>
            </a:r>
            <a:endParaRPr lang="zh-TW" altLang="en-US" sz="2800" b="1" dirty="0">
              <a:solidFill>
                <a:srgbClr val="00007A"/>
              </a:solidFill>
            </a:endParaRPr>
          </a:p>
        </p:txBody>
      </p:sp>
      <p:cxnSp>
        <p:nvCxnSpPr>
          <p:cNvPr id="7" name="直線接點 6"/>
          <p:cNvCxnSpPr/>
          <p:nvPr/>
        </p:nvCxnSpPr>
        <p:spPr>
          <a:xfrm flipV="1">
            <a:off x="2259106" y="1999129"/>
            <a:ext cx="1389529" cy="10040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接點 8"/>
          <p:cNvCxnSpPr/>
          <p:nvPr/>
        </p:nvCxnSpPr>
        <p:spPr>
          <a:xfrm>
            <a:off x="2259106" y="3917576"/>
            <a:ext cx="1389529" cy="17839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3DA0BB7-265A-403C-9275-D587AB510EDC}" type="slidenum">
              <a:rPr lang="zh-TW" altLang="en-US" smtClean="0"/>
              <a:t>65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1055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7262" y="132043"/>
            <a:ext cx="7886700" cy="1096121"/>
          </a:xfrm>
        </p:spPr>
        <p:txBody>
          <a:bodyPr/>
          <a:lstStyle/>
          <a:p>
            <a:r>
              <a:rPr lang="zh-TW" altLang="en-US" dirty="0"/>
              <a:t>雙語索引典：輔助寫作教學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/>
          </p:nvPr>
        </p:nvGraphicFramePr>
        <p:xfrm>
          <a:off x="704477" y="1331829"/>
          <a:ext cx="2809688" cy="49336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739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57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098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改善 </a:t>
                      </a:r>
                      <a:r>
                        <a:rPr lang="en-US" altLang="zh-TW" sz="2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[</a:t>
                      </a:r>
                      <a:r>
                        <a:rPr lang="en-US" sz="2400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Vt</a:t>
                      </a:r>
                      <a:r>
                        <a:rPr lang="en-US" sz="2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] 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Noto Sans CJK TC Ligh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24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 smtClean="0">
                          <a:effectLst/>
                        </a:rPr>
                        <a:t>　</a:t>
                      </a:r>
                      <a:r>
                        <a:rPr lang="en-US" sz="2400" u="none" strike="noStrike" dirty="0" smtClean="0">
                          <a:solidFill>
                            <a:srgbClr val="5033FD"/>
                          </a:solidFill>
                          <a:effectLst/>
                        </a:rPr>
                        <a:t>[</a:t>
                      </a:r>
                      <a:r>
                        <a:rPr lang="en-US" sz="2400" u="none" strike="noStrike" dirty="0">
                          <a:solidFill>
                            <a:srgbClr val="5033FD"/>
                          </a:solidFill>
                          <a:effectLst/>
                        </a:rPr>
                        <a:t>ADV~]</a:t>
                      </a:r>
                      <a:endParaRPr lang="en-US" sz="2400" b="0" i="0" u="none" strike="noStrike" dirty="0">
                        <a:solidFill>
                          <a:srgbClr val="5033FD"/>
                        </a:solidFill>
                        <a:effectLst/>
                        <a:latin typeface="Noto Sans CJK TC Ligh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24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>
                          <a:effectLst/>
                        </a:rPr>
                        <a:t>大為 </a:t>
                      </a:r>
                      <a:r>
                        <a:rPr lang="en-US" altLang="zh-TW" sz="2400" u="none" strike="noStrike" dirty="0" smtClean="0">
                          <a:effectLst/>
                        </a:rPr>
                        <a:t>~</a:t>
                      </a:r>
                      <a:endParaRPr lang="en-US" altLang="zh-TW" sz="2400" b="0" i="0" u="none" strike="noStrike" dirty="0">
                        <a:solidFill>
                          <a:srgbClr val="000000"/>
                        </a:solidFill>
                        <a:effectLst/>
                        <a:latin typeface="Noto Sans CJK TC Ligh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>
                          <a:effectLst/>
                        </a:rPr>
                        <a:t>大幅 </a:t>
                      </a:r>
                      <a:r>
                        <a:rPr lang="en-US" altLang="zh-TW" sz="2400" u="none" strike="noStrike" dirty="0" smtClean="0">
                          <a:effectLst/>
                        </a:rPr>
                        <a:t>~</a:t>
                      </a:r>
                      <a:endParaRPr lang="en-US" altLang="zh-TW" sz="2400" b="0" i="0" u="none" strike="noStrike" dirty="0">
                        <a:solidFill>
                          <a:srgbClr val="000000"/>
                        </a:solidFill>
                        <a:effectLst/>
                        <a:latin typeface="Noto Sans CJK TC Ligh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>
                          <a:effectLst/>
                        </a:rPr>
                        <a:t>有 </a:t>
                      </a:r>
                      <a:r>
                        <a:rPr lang="en-US" altLang="zh-TW" sz="2400" u="none" strike="noStrike" dirty="0" smtClean="0">
                          <a:effectLst/>
                        </a:rPr>
                        <a:t>~</a:t>
                      </a:r>
                      <a:endParaRPr lang="en-US" altLang="zh-TW" sz="2400" b="0" i="0" u="none" strike="noStrike" dirty="0">
                        <a:solidFill>
                          <a:srgbClr val="000000"/>
                        </a:solidFill>
                        <a:effectLst/>
                        <a:latin typeface="Noto Sans CJK TC Ligh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>
                          <a:effectLst/>
                        </a:rPr>
                        <a:t>限期 </a:t>
                      </a:r>
                      <a:r>
                        <a:rPr lang="en-US" altLang="zh-TW" sz="2400" u="none" strike="noStrike" dirty="0" smtClean="0">
                          <a:effectLst/>
                        </a:rPr>
                        <a:t>~</a:t>
                      </a:r>
                      <a:endParaRPr lang="en-US" altLang="zh-TW" sz="2400" b="0" i="0" u="none" strike="noStrike" dirty="0">
                        <a:solidFill>
                          <a:srgbClr val="000000"/>
                        </a:solidFill>
                        <a:effectLst/>
                        <a:latin typeface="Noto Sans CJK TC Ligh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3044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 smtClean="0">
                          <a:solidFill>
                            <a:srgbClr val="5033FD"/>
                          </a:solidFill>
                          <a:effectLst/>
                        </a:rPr>
                        <a:t>　</a:t>
                      </a:r>
                      <a:r>
                        <a:rPr lang="en-US" sz="2400" u="none" strike="noStrike" dirty="0" smtClean="0">
                          <a:solidFill>
                            <a:srgbClr val="5033FD"/>
                          </a:solidFill>
                          <a:effectLst/>
                        </a:rPr>
                        <a:t>[</a:t>
                      </a:r>
                      <a:r>
                        <a:rPr lang="en-US" sz="2400" u="none" strike="noStrike" dirty="0">
                          <a:solidFill>
                            <a:srgbClr val="5033FD"/>
                          </a:solidFill>
                          <a:effectLst/>
                        </a:rPr>
                        <a:t>C~]</a:t>
                      </a:r>
                      <a:endParaRPr lang="en-US" sz="2400" b="0" i="0" u="none" strike="noStrike" dirty="0">
                        <a:solidFill>
                          <a:srgbClr val="5033FD"/>
                        </a:solidFill>
                        <a:effectLst/>
                        <a:latin typeface="Noto Sans CJK TC Ligh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endParaRPr lang="zh-TW" altLang="en-US" sz="2400" b="0" i="0" u="none" strike="noStrike" dirty="0">
                        <a:solidFill>
                          <a:srgbClr val="5033FD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>
                          <a:effectLst/>
                        </a:rPr>
                        <a:t>以 </a:t>
                      </a:r>
                      <a:r>
                        <a:rPr lang="en-US" altLang="zh-TW" sz="2400" u="none" strike="noStrike" dirty="0" smtClean="0">
                          <a:effectLst/>
                        </a:rPr>
                        <a:t>~</a:t>
                      </a:r>
                      <a:endParaRPr lang="en-US" altLang="zh-TW" sz="2400" b="0" i="0" u="none" strike="noStrike" dirty="0">
                        <a:solidFill>
                          <a:srgbClr val="000000"/>
                        </a:solidFill>
                        <a:effectLst/>
                        <a:latin typeface="Noto Sans CJK TC Ligh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 smtClean="0">
                          <a:solidFill>
                            <a:srgbClr val="5033FD"/>
                          </a:solidFill>
                          <a:effectLst/>
                        </a:rPr>
                        <a:t>　</a:t>
                      </a:r>
                      <a:r>
                        <a:rPr lang="en-US" sz="2400" u="none" strike="noStrike" dirty="0" smtClean="0">
                          <a:solidFill>
                            <a:srgbClr val="5033FD"/>
                          </a:solidFill>
                          <a:effectLst/>
                        </a:rPr>
                        <a:t>[</a:t>
                      </a:r>
                      <a:r>
                        <a:rPr lang="en-US" sz="2400" u="none" strike="noStrike" dirty="0">
                          <a:solidFill>
                            <a:srgbClr val="5033FD"/>
                          </a:solidFill>
                          <a:effectLst/>
                        </a:rPr>
                        <a:t>N~]</a:t>
                      </a:r>
                      <a:endParaRPr lang="en-US" sz="2400" b="0" i="0" u="none" strike="noStrike" dirty="0">
                        <a:solidFill>
                          <a:srgbClr val="5033FD"/>
                        </a:solidFill>
                        <a:effectLst/>
                        <a:latin typeface="Noto Sans CJK TC Ligh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24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endParaRPr lang="zh-TW" altLang="en-US" sz="2400" b="0" i="0" u="none" strike="noStrike" dirty="0">
                        <a:solidFill>
                          <a:srgbClr val="5033FD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>
                          <a:effectLst/>
                        </a:rPr>
                        <a:t>情況 </a:t>
                      </a:r>
                      <a:r>
                        <a:rPr lang="en-US" altLang="zh-TW" sz="2400" u="none" strike="noStrike" dirty="0" smtClean="0">
                          <a:effectLst/>
                        </a:rPr>
                        <a:t>~</a:t>
                      </a:r>
                      <a:endParaRPr lang="en-US" altLang="zh-TW" sz="2400" b="0" i="0" u="none" strike="noStrike" dirty="0">
                        <a:solidFill>
                          <a:srgbClr val="000000"/>
                        </a:solidFill>
                        <a:effectLst/>
                        <a:latin typeface="Noto Sans CJK TC Ligh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 smtClean="0">
                          <a:solidFill>
                            <a:srgbClr val="5033FD"/>
                          </a:solidFill>
                          <a:effectLst/>
                        </a:rPr>
                        <a:t>　</a:t>
                      </a:r>
                      <a:r>
                        <a:rPr lang="en-US" sz="2400" u="none" strike="noStrike" dirty="0" smtClean="0">
                          <a:solidFill>
                            <a:srgbClr val="5033FD"/>
                          </a:solidFill>
                          <a:effectLst/>
                        </a:rPr>
                        <a:t>[</a:t>
                      </a:r>
                      <a:r>
                        <a:rPr lang="en-US" sz="2400" u="none" strike="noStrike" dirty="0" err="1">
                          <a:solidFill>
                            <a:srgbClr val="5033FD"/>
                          </a:solidFill>
                          <a:effectLst/>
                        </a:rPr>
                        <a:t>Vt</a:t>
                      </a:r>
                      <a:r>
                        <a:rPr lang="en-US" sz="2400" u="none" strike="noStrike" dirty="0">
                          <a:solidFill>
                            <a:srgbClr val="5033FD"/>
                          </a:solidFill>
                          <a:effectLst/>
                        </a:rPr>
                        <a:t>~]</a:t>
                      </a:r>
                      <a:endParaRPr lang="en-US" sz="2400" b="0" i="0" u="none" strike="noStrike" dirty="0">
                        <a:solidFill>
                          <a:srgbClr val="5033FD"/>
                        </a:solidFill>
                        <a:effectLst/>
                        <a:latin typeface="Noto Sans CJK TC Ligh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endParaRPr lang="zh-TW" altLang="en-US" sz="24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>
                          <a:effectLst/>
                        </a:rPr>
                        <a:t>致力 </a:t>
                      </a:r>
                      <a:r>
                        <a:rPr lang="en-US" altLang="zh-TW" sz="2400" u="none" strike="noStrike" dirty="0" smtClean="0">
                          <a:effectLst/>
                        </a:rPr>
                        <a:t>~</a:t>
                      </a:r>
                      <a:endParaRPr lang="en-US" altLang="zh-TW" sz="2400" b="0" i="0" u="none" strike="noStrike" dirty="0">
                        <a:solidFill>
                          <a:srgbClr val="000000"/>
                        </a:solidFill>
                        <a:effectLst/>
                        <a:latin typeface="Noto Sans CJK TC Ligh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endParaRPr lang="zh-TW" altLang="en-US" sz="24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>
                          <a:effectLst/>
                        </a:rPr>
                        <a:t>設法 </a:t>
                      </a:r>
                      <a:r>
                        <a:rPr lang="en-US" altLang="zh-TW" sz="2400" u="none" strike="noStrike" dirty="0" smtClean="0">
                          <a:effectLst/>
                        </a:rPr>
                        <a:t>~</a:t>
                      </a:r>
                      <a:endParaRPr lang="en-US" altLang="zh-TW" sz="2400" b="0" i="0" u="none" strike="noStrike" dirty="0">
                        <a:solidFill>
                          <a:srgbClr val="000000"/>
                        </a:solidFill>
                        <a:effectLst/>
                        <a:latin typeface="Noto Sans CJK TC Ligh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graphicFrame>
        <p:nvGraphicFramePr>
          <p:cNvPr id="5" name="表格 4"/>
          <p:cNvGraphicFramePr>
            <a:graphicFrameLocks noGrp="1"/>
          </p:cNvGraphicFramePr>
          <p:nvPr>
            <p:extLst/>
          </p:nvPr>
        </p:nvGraphicFramePr>
        <p:xfrm>
          <a:off x="4500283" y="1250763"/>
          <a:ext cx="2782794" cy="26136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688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39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5740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改善 </a:t>
                      </a:r>
                      <a:r>
                        <a:rPr lang="en-US" altLang="zh-TW" sz="24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[</a:t>
                      </a:r>
                      <a:r>
                        <a:rPr lang="en-US" altLang="zh-TW" sz="2400" u="none" strike="noStrike" dirty="0" err="1" smtClean="0">
                          <a:solidFill>
                            <a:srgbClr val="FF0000"/>
                          </a:solidFill>
                          <a:effectLst/>
                        </a:rPr>
                        <a:t>Vt</a:t>
                      </a:r>
                      <a:r>
                        <a:rPr lang="en-US" altLang="zh-TW" sz="24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] </a:t>
                      </a:r>
                      <a:endParaRPr lang="en-US" altLang="zh-TW" sz="2400" b="1" i="0" u="none" strike="noStrike" dirty="0" smtClean="0">
                        <a:solidFill>
                          <a:srgbClr val="FF0000"/>
                        </a:solidFill>
                        <a:effectLst/>
                        <a:latin typeface="Noto Sans CJK TC Ligh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 smtClean="0">
                          <a:effectLst/>
                        </a:rPr>
                        <a:t>　</a:t>
                      </a:r>
                      <a:r>
                        <a:rPr lang="en-US" sz="2400" u="none" strike="noStrike" dirty="0" smtClean="0">
                          <a:solidFill>
                            <a:srgbClr val="5033FD"/>
                          </a:solidFill>
                          <a:effectLst/>
                        </a:rPr>
                        <a:t>[~</a:t>
                      </a:r>
                      <a:r>
                        <a:rPr lang="en-US" sz="2400" u="none" strike="noStrike" dirty="0">
                          <a:solidFill>
                            <a:srgbClr val="5033FD"/>
                          </a:solidFill>
                          <a:effectLst/>
                        </a:rPr>
                        <a:t>N]</a:t>
                      </a:r>
                      <a:endParaRPr lang="en-US" sz="2400" b="0" i="0" u="none" strike="noStrike" dirty="0">
                        <a:solidFill>
                          <a:srgbClr val="5033FD"/>
                        </a:solidFill>
                        <a:effectLst/>
                        <a:latin typeface="Noto Sans CJK TC Ligh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2400" u="none" strike="noStrike" dirty="0">
                          <a:effectLst/>
                        </a:rPr>
                        <a:t>~ </a:t>
                      </a:r>
                      <a:r>
                        <a:rPr lang="zh-TW" altLang="en-US" sz="2400" u="none" strike="noStrike" dirty="0" smtClean="0">
                          <a:effectLst/>
                        </a:rPr>
                        <a:t>生活</a:t>
                      </a:r>
                      <a:endParaRPr lang="en-US" altLang="zh-TW" sz="2400" b="0" i="0" u="none" strike="noStrike" dirty="0">
                        <a:solidFill>
                          <a:srgbClr val="000000"/>
                        </a:solidFill>
                        <a:effectLst/>
                        <a:latin typeface="Noto Sans CJK TC Ligh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2400" u="none" strike="noStrike" dirty="0">
                          <a:effectLst/>
                        </a:rPr>
                        <a:t>~ </a:t>
                      </a:r>
                      <a:r>
                        <a:rPr lang="zh-TW" altLang="en-US" sz="2400" u="none" strike="noStrike" dirty="0" smtClean="0">
                          <a:effectLst/>
                        </a:rPr>
                        <a:t>環境</a:t>
                      </a:r>
                      <a:endParaRPr lang="en-US" altLang="zh-TW" sz="2400" b="0" i="0" u="none" strike="noStrike" dirty="0">
                        <a:solidFill>
                          <a:srgbClr val="000000"/>
                        </a:solidFill>
                        <a:effectLst/>
                        <a:latin typeface="Noto Sans CJK TC Ligh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2400" u="none" strike="noStrike" dirty="0">
                          <a:effectLst/>
                        </a:rPr>
                        <a:t>~ </a:t>
                      </a:r>
                      <a:r>
                        <a:rPr lang="zh-TW" altLang="en-US" sz="2400" u="none" strike="noStrike" dirty="0" smtClean="0">
                          <a:effectLst/>
                        </a:rPr>
                        <a:t>體質</a:t>
                      </a:r>
                      <a:endParaRPr lang="en-US" altLang="zh-TW" sz="2400" b="0" i="0" u="none" strike="noStrike" dirty="0">
                        <a:solidFill>
                          <a:srgbClr val="000000"/>
                        </a:solidFill>
                        <a:effectLst/>
                        <a:latin typeface="Noto Sans CJK TC Ligh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endParaRPr lang="zh-TW" altLang="en-US" sz="24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2400" u="none" strike="noStrike" dirty="0">
                          <a:effectLst/>
                        </a:rPr>
                        <a:t>~ </a:t>
                      </a:r>
                      <a:r>
                        <a:rPr lang="zh-TW" altLang="en-US" sz="2400" u="none" strike="noStrike" dirty="0" smtClean="0">
                          <a:effectLst/>
                        </a:rPr>
                        <a:t>品質</a:t>
                      </a:r>
                      <a:endParaRPr lang="en-US" altLang="zh-TW" sz="2400" b="0" i="0" u="none" strike="noStrike" dirty="0">
                        <a:solidFill>
                          <a:srgbClr val="000000"/>
                        </a:solidFill>
                        <a:effectLst/>
                        <a:latin typeface="Noto Sans CJK TC Ligh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endParaRPr lang="zh-TW" altLang="en-US" sz="24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2400" u="none" strike="noStrike" dirty="0">
                          <a:effectLst/>
                        </a:rPr>
                        <a:t>~ </a:t>
                      </a:r>
                      <a:r>
                        <a:rPr lang="zh-TW" altLang="en-US" sz="2400" u="none" strike="noStrike" dirty="0" smtClean="0">
                          <a:effectLst/>
                        </a:rPr>
                        <a:t>交通</a:t>
                      </a:r>
                      <a:endParaRPr lang="en-US" altLang="zh-TW" sz="2400" b="0" i="0" u="none" strike="noStrike" dirty="0">
                        <a:solidFill>
                          <a:srgbClr val="000000"/>
                        </a:solidFill>
                        <a:effectLst/>
                        <a:latin typeface="Noto Sans CJK TC Ligh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圓角矩形 7"/>
          <p:cNvSpPr/>
          <p:nvPr/>
        </p:nvSpPr>
        <p:spPr>
          <a:xfrm>
            <a:off x="511721" y="1311409"/>
            <a:ext cx="2150795" cy="454638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圓角矩形 8"/>
          <p:cNvSpPr/>
          <p:nvPr/>
        </p:nvSpPr>
        <p:spPr>
          <a:xfrm>
            <a:off x="699247" y="1766047"/>
            <a:ext cx="2796988" cy="1792941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圓角矩形 9"/>
          <p:cNvSpPr/>
          <p:nvPr/>
        </p:nvSpPr>
        <p:spPr>
          <a:xfrm>
            <a:off x="842682" y="5163672"/>
            <a:ext cx="2796988" cy="1201270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3DA0BB7-265A-403C-9275-D587AB510EDC}" type="slidenum">
              <a:rPr lang="zh-TW" altLang="en-US" smtClean="0"/>
              <a:t>66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68732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雙語索引典：輔助寫作教學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628650" y="1613647"/>
            <a:ext cx="7886700" cy="4563316"/>
          </a:xfrm>
        </p:spPr>
        <p:txBody>
          <a:bodyPr>
            <a:normAutofit fontScale="85000" lnSpcReduction="10000"/>
          </a:bodyPr>
          <a:lstStyle/>
          <a:p>
            <a:r>
              <a:rPr lang="zh-TW" altLang="en-US" dirty="0"/>
              <a:t>「</a:t>
            </a:r>
            <a:r>
              <a:rPr lang="zh-TW" altLang="en-US" b="1" dirty="0" smtClean="0">
                <a:solidFill>
                  <a:srgbClr val="FF0000"/>
                </a:solidFill>
              </a:rPr>
              <a:t>大幅 改善</a:t>
            </a:r>
            <a:r>
              <a:rPr lang="zh-TW" altLang="en-US" dirty="0" smtClean="0"/>
              <a:t>」</a:t>
            </a:r>
            <a:endParaRPr lang="en-US" altLang="zh-TW" dirty="0" smtClean="0"/>
          </a:p>
          <a:p>
            <a:pPr lvl="1"/>
            <a:r>
              <a:rPr lang="en-US" altLang="zh-TW" dirty="0"/>
              <a:t>Visa Requirements for Indonesia and Malaysia </a:t>
            </a:r>
            <a:r>
              <a:rPr lang="en-US" altLang="zh-TW" b="1" dirty="0">
                <a:solidFill>
                  <a:srgbClr val="5033FD"/>
                </a:solidFill>
              </a:rPr>
              <a:t>Greatly</a:t>
            </a:r>
            <a:r>
              <a:rPr lang="en-US" altLang="zh-TW" dirty="0">
                <a:solidFill>
                  <a:srgbClr val="5033FD"/>
                </a:solidFill>
              </a:rPr>
              <a:t> </a:t>
            </a:r>
            <a:r>
              <a:rPr lang="en-US" altLang="zh-TW" b="1" dirty="0" smtClean="0">
                <a:solidFill>
                  <a:srgbClr val="5033FD"/>
                </a:solidFill>
              </a:rPr>
              <a:t>Improved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申辦 印 馬 簽證 已 </a:t>
            </a:r>
            <a:r>
              <a:rPr lang="zh-TW" altLang="en-US" b="1" dirty="0" smtClean="0">
                <a:solidFill>
                  <a:srgbClr val="FF0000"/>
                </a:solidFill>
              </a:rPr>
              <a:t>大幅</a:t>
            </a:r>
            <a:r>
              <a:rPr lang="zh-TW" altLang="en-US" dirty="0" smtClean="0">
                <a:solidFill>
                  <a:srgbClr val="FF0000"/>
                </a:solidFill>
              </a:rPr>
              <a:t> </a:t>
            </a:r>
            <a:r>
              <a:rPr lang="zh-TW" altLang="en-US" b="1" dirty="0" smtClean="0">
                <a:solidFill>
                  <a:srgbClr val="FF0000"/>
                </a:solidFill>
              </a:rPr>
              <a:t>改善</a:t>
            </a:r>
            <a:endParaRPr lang="en-US" altLang="zh-TW" b="1" dirty="0" smtClean="0">
              <a:solidFill>
                <a:srgbClr val="FF0000"/>
              </a:solidFill>
            </a:endParaRPr>
          </a:p>
          <a:p>
            <a:pPr lvl="1"/>
            <a:r>
              <a:rPr lang="en-US" altLang="zh-TW" dirty="0" err="1"/>
              <a:t>Kuo</a:t>
            </a:r>
            <a:r>
              <a:rPr lang="en-US" altLang="zh-TW" dirty="0"/>
              <a:t> says that farmers ' insurance has </a:t>
            </a:r>
            <a:r>
              <a:rPr lang="en-US" altLang="zh-TW" b="1" dirty="0">
                <a:solidFill>
                  <a:srgbClr val="5033FD"/>
                </a:solidFill>
              </a:rPr>
              <a:t>led to a great</a:t>
            </a:r>
            <a:r>
              <a:rPr lang="en-US" altLang="zh-TW" dirty="0">
                <a:solidFill>
                  <a:srgbClr val="5033FD"/>
                </a:solidFill>
              </a:rPr>
              <a:t> </a:t>
            </a:r>
            <a:r>
              <a:rPr lang="en-US" altLang="zh-TW" b="1" dirty="0">
                <a:solidFill>
                  <a:srgbClr val="5033FD"/>
                </a:solidFill>
              </a:rPr>
              <a:t>improvement</a:t>
            </a:r>
            <a:r>
              <a:rPr lang="en-US" altLang="zh-TW" dirty="0"/>
              <a:t> in medical habits in the countryside .</a:t>
            </a:r>
            <a:br>
              <a:rPr lang="en-US" altLang="zh-TW" dirty="0"/>
            </a:br>
            <a:r>
              <a:rPr lang="zh-TW" altLang="en-US" dirty="0" smtClean="0"/>
              <a:t>他 說 ： 農保 開辦 後 ， </a:t>
            </a:r>
            <a:r>
              <a:rPr lang="zh-TW" altLang="en-US" b="1" dirty="0" smtClean="0">
                <a:solidFill>
                  <a:srgbClr val="FF0000"/>
                </a:solidFill>
              </a:rPr>
              <a:t>大幅</a:t>
            </a:r>
            <a:r>
              <a:rPr lang="zh-TW" altLang="en-US" dirty="0" smtClean="0">
                <a:solidFill>
                  <a:srgbClr val="FF0000"/>
                </a:solidFill>
              </a:rPr>
              <a:t> </a:t>
            </a:r>
            <a:r>
              <a:rPr lang="zh-TW" altLang="en-US" b="1" dirty="0" smtClean="0">
                <a:solidFill>
                  <a:srgbClr val="FF0000"/>
                </a:solidFill>
              </a:rPr>
              <a:t>改善</a:t>
            </a:r>
            <a:r>
              <a:rPr lang="zh-TW" altLang="en-US" dirty="0" smtClean="0"/>
              <a:t> 了 偏遠 地區 農民 的 醫療 習慣 。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Confirming these assertions is the survey sponsored by Time magazine , aimed at European CEOs , which found that the ROC product quality image had </a:t>
            </a:r>
            <a:r>
              <a:rPr lang="en-US" altLang="zh-TW" b="1" dirty="0" smtClean="0">
                <a:solidFill>
                  <a:srgbClr val="5033FD"/>
                </a:solidFill>
              </a:rPr>
              <a:t>greatly improved</a:t>
            </a:r>
            <a:r>
              <a:rPr lang="en-US" altLang="zh-TW" dirty="0" smtClean="0"/>
              <a:t> .</a:t>
            </a:r>
            <a:br>
              <a:rPr lang="en-US" altLang="zh-TW" dirty="0" smtClean="0"/>
            </a:br>
            <a:r>
              <a:rPr lang="zh-TW" altLang="en-US" dirty="0" smtClean="0"/>
              <a:t>值得 肯定 的 是 ， 美國 時代 雜誌 針對 歐洲 高階 主管 所 作 的 調查 發現 ， 台灣 產品 的 形象 已 有 </a:t>
            </a:r>
            <a:r>
              <a:rPr lang="zh-TW" altLang="en-US" b="1" dirty="0" smtClean="0">
                <a:solidFill>
                  <a:srgbClr val="FF0000"/>
                </a:solidFill>
              </a:rPr>
              <a:t>大幅</a:t>
            </a:r>
            <a:r>
              <a:rPr lang="zh-TW" altLang="en-US" dirty="0" smtClean="0">
                <a:solidFill>
                  <a:srgbClr val="FF0000"/>
                </a:solidFill>
              </a:rPr>
              <a:t> </a:t>
            </a:r>
            <a:r>
              <a:rPr lang="zh-TW" altLang="en-US" b="1" dirty="0" smtClean="0">
                <a:solidFill>
                  <a:srgbClr val="FF0000"/>
                </a:solidFill>
              </a:rPr>
              <a:t>改善</a:t>
            </a:r>
            <a:r>
              <a:rPr lang="zh-TW" altLang="en-US" dirty="0" smtClean="0"/>
              <a:t> 。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3DA0BB7-265A-403C-9275-D587AB510EDC}" type="slidenum">
              <a:rPr lang="zh-TW" altLang="en-US" smtClean="0"/>
              <a:t>67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99472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069227"/>
          </a:xfrm>
        </p:spPr>
        <p:txBody>
          <a:bodyPr/>
          <a:lstStyle/>
          <a:p>
            <a:r>
              <a:rPr lang="zh-TW" altLang="en-US" b="1" dirty="0"/>
              <a:t>雙語索引典：輔助寫作教學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622612"/>
            <a:ext cx="7886700" cy="4554351"/>
          </a:xfrm>
        </p:spPr>
        <p:txBody>
          <a:bodyPr>
            <a:normAutofit lnSpcReduction="10000"/>
          </a:bodyPr>
          <a:lstStyle/>
          <a:p>
            <a:r>
              <a:rPr lang="zh-TW" altLang="en-US" b="1" dirty="0" smtClean="0"/>
              <a:t>「</a:t>
            </a:r>
            <a:r>
              <a:rPr lang="zh-TW" altLang="en-US" b="1" dirty="0" smtClean="0">
                <a:solidFill>
                  <a:srgbClr val="FF0000"/>
                </a:solidFill>
              </a:rPr>
              <a:t>設法</a:t>
            </a:r>
            <a:r>
              <a:rPr lang="zh-TW" altLang="en-US" dirty="0">
                <a:solidFill>
                  <a:srgbClr val="FF0000"/>
                </a:solidFill>
              </a:rPr>
              <a:t> </a:t>
            </a:r>
            <a:r>
              <a:rPr lang="zh-TW" altLang="en-US" b="1" dirty="0" smtClean="0">
                <a:solidFill>
                  <a:srgbClr val="FF0000"/>
                </a:solidFill>
              </a:rPr>
              <a:t>改善</a:t>
            </a:r>
            <a:r>
              <a:rPr lang="zh-TW" altLang="en-US" b="1" dirty="0" smtClean="0"/>
              <a:t>」</a:t>
            </a:r>
            <a:endParaRPr lang="en-US" altLang="zh-TW" b="1" dirty="0" smtClean="0"/>
          </a:p>
          <a:p>
            <a:pPr lvl="1"/>
            <a:r>
              <a:rPr lang="en-US" altLang="zh-TW" dirty="0"/>
              <a:t>We have to </a:t>
            </a:r>
            <a:r>
              <a:rPr lang="en-US" altLang="zh-TW" b="1" dirty="0">
                <a:solidFill>
                  <a:srgbClr val="5033FD"/>
                </a:solidFill>
              </a:rPr>
              <a:t>come up with ways to improve</a:t>
            </a:r>
            <a:r>
              <a:rPr lang="en-US" altLang="zh-TW" dirty="0"/>
              <a:t> all these .</a:t>
            </a:r>
            <a:br>
              <a:rPr lang="en-US" altLang="zh-TW" dirty="0"/>
            </a:br>
            <a:r>
              <a:rPr lang="zh-TW" altLang="en-US" dirty="0"/>
              <a:t>這些 都 亟需 </a:t>
            </a:r>
            <a:r>
              <a:rPr lang="zh-TW" altLang="en-US" b="1" dirty="0">
                <a:solidFill>
                  <a:srgbClr val="FF0000"/>
                </a:solidFill>
              </a:rPr>
              <a:t>設法</a:t>
            </a:r>
            <a:r>
              <a:rPr lang="zh-TW" altLang="en-US" dirty="0">
                <a:solidFill>
                  <a:srgbClr val="FF0000"/>
                </a:solidFill>
              </a:rPr>
              <a:t> </a:t>
            </a:r>
            <a:r>
              <a:rPr lang="zh-TW" altLang="en-US" b="1" dirty="0">
                <a:solidFill>
                  <a:srgbClr val="FF0000"/>
                </a:solidFill>
              </a:rPr>
              <a:t>改善</a:t>
            </a:r>
            <a:r>
              <a:rPr lang="zh-TW" altLang="en-US" dirty="0"/>
              <a:t> 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lvl="1"/>
            <a:r>
              <a:rPr lang="en-US" altLang="zh-TW" dirty="0"/>
              <a:t>We can 't avoid them for this reason ; we should </a:t>
            </a:r>
            <a:r>
              <a:rPr lang="en-US" altLang="zh-TW" b="1" dirty="0">
                <a:solidFill>
                  <a:srgbClr val="5033FD"/>
                </a:solidFill>
              </a:rPr>
              <a:t>find a way to improve</a:t>
            </a:r>
            <a:r>
              <a:rPr lang="en-US" altLang="zh-TW" dirty="0"/>
              <a:t> election practices . "</a:t>
            </a:r>
            <a:br>
              <a:rPr lang="en-US" altLang="zh-TW" dirty="0"/>
            </a:br>
            <a:r>
              <a:rPr lang="zh-TW" altLang="en-US" dirty="0"/>
              <a:t>顯然 我們 不能 因 這 個 理由 而 逃避 ， 而是 應該 </a:t>
            </a:r>
            <a:r>
              <a:rPr lang="zh-TW" altLang="en-US" b="1" dirty="0">
                <a:solidFill>
                  <a:srgbClr val="FF0000"/>
                </a:solidFill>
              </a:rPr>
              <a:t>設法</a:t>
            </a:r>
            <a:r>
              <a:rPr lang="zh-TW" altLang="en-US" dirty="0"/>
              <a:t> 去 </a:t>
            </a:r>
            <a:r>
              <a:rPr lang="zh-TW" altLang="en-US" b="1" dirty="0">
                <a:solidFill>
                  <a:srgbClr val="FF0000"/>
                </a:solidFill>
              </a:rPr>
              <a:t>改善</a:t>
            </a:r>
            <a:r>
              <a:rPr lang="zh-TW" altLang="en-US" dirty="0"/>
              <a:t> 選舉 風氣 。 </a:t>
            </a:r>
            <a:r>
              <a:rPr lang="zh-TW" altLang="en-US" dirty="0" smtClean="0"/>
              <a:t>」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he </a:t>
            </a:r>
            <a:r>
              <a:rPr lang="en-US" altLang="zh-TW" dirty="0"/>
              <a:t>really wished he could</a:t>
            </a:r>
            <a:r>
              <a:rPr lang="en-US" altLang="zh-TW" b="1" dirty="0"/>
              <a:t> </a:t>
            </a:r>
            <a:r>
              <a:rPr lang="en-US" altLang="zh-TW" b="1" dirty="0">
                <a:solidFill>
                  <a:srgbClr val="5033FD"/>
                </a:solidFill>
              </a:rPr>
              <a:t>find a way to improve</a:t>
            </a:r>
            <a:r>
              <a:rPr lang="en-US" altLang="zh-TW" dirty="0"/>
              <a:t> the lives of those on the farms .</a:t>
            </a:r>
            <a:br>
              <a:rPr lang="en-US" altLang="zh-TW" dirty="0"/>
            </a:br>
            <a:r>
              <a:rPr lang="zh-TW" altLang="en-US" dirty="0" smtClean="0"/>
              <a:t>真 </a:t>
            </a:r>
            <a:r>
              <a:rPr lang="zh-TW" altLang="en-US" dirty="0"/>
              <a:t>希望 將來 能 </a:t>
            </a:r>
            <a:r>
              <a:rPr lang="zh-TW" altLang="en-US" b="1" dirty="0">
                <a:solidFill>
                  <a:srgbClr val="FF0000"/>
                </a:solidFill>
              </a:rPr>
              <a:t>設法</a:t>
            </a:r>
            <a:r>
              <a:rPr lang="zh-TW" altLang="en-US" dirty="0">
                <a:solidFill>
                  <a:srgbClr val="FF0000"/>
                </a:solidFill>
              </a:rPr>
              <a:t> </a:t>
            </a:r>
            <a:r>
              <a:rPr lang="zh-TW" altLang="en-US" b="1" dirty="0">
                <a:solidFill>
                  <a:srgbClr val="FF0000"/>
                </a:solidFill>
              </a:rPr>
              <a:t>改善</a:t>
            </a:r>
            <a:r>
              <a:rPr lang="zh-TW" altLang="en-US" dirty="0"/>
              <a:t> 農民 生活 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3DA0BB7-265A-403C-9275-D587AB510EDC}" type="slidenum">
              <a:rPr lang="zh-TW" altLang="en-US" smtClean="0"/>
              <a:t>68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0944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hree person riding skateboards downhill during dayti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2735216" cy="990600"/>
          </a:xfrm>
          <a:solidFill>
            <a:schemeClr val="tx1"/>
          </a:solidFill>
        </p:spPr>
        <p:txBody>
          <a:bodyPr/>
          <a:lstStyle/>
          <a:p>
            <a:r>
              <a:rPr lang="zh-TW" altLang="en-US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練功時間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3DA0BB7-265A-403C-9275-D587AB510EDC}" type="slidenum">
              <a:rPr lang="zh-TW" altLang="en-US" smtClean="0"/>
              <a:t>69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6595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檢索</a:t>
            </a:r>
            <a:r>
              <a:rPr lang="zh-TW" altLang="en-US" dirty="0" smtClean="0"/>
              <a:t>語言</a:t>
            </a:r>
            <a:r>
              <a:rPr lang="zh-TW" altLang="en-US" dirty="0"/>
              <a:t>的</a:t>
            </a:r>
            <a:r>
              <a:rPr lang="zh-TW" altLang="en-US" dirty="0" smtClean="0"/>
              <a:t>優點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53136"/>
          </a:xfrm>
        </p:spPr>
        <p:txBody>
          <a:bodyPr>
            <a:normAutofit fontScale="85000" lnSpcReduction="20000"/>
          </a:bodyPr>
          <a:lstStyle/>
          <a:p>
            <a:r>
              <a:rPr lang="zh-TW" altLang="en-US" dirty="0" smtClean="0"/>
              <a:t>查詢</a:t>
            </a:r>
            <a:r>
              <a:rPr lang="zh-TW" altLang="en-US" dirty="0"/>
              <a:t>彈性</a:t>
            </a:r>
            <a:r>
              <a:rPr lang="zh-TW" altLang="en-US" b="1" dirty="0"/>
              <a:t>非常大</a:t>
            </a:r>
            <a:r>
              <a:rPr lang="zh-TW" altLang="en-US" dirty="0"/>
              <a:t>：</a:t>
            </a:r>
            <a:endParaRPr lang="en-US" altLang="zh-TW" dirty="0"/>
          </a:p>
          <a:p>
            <a:pPr lvl="1"/>
            <a:r>
              <a:rPr lang="zh-TW" altLang="en-US" dirty="0" smtClean="0"/>
              <a:t>詞</a:t>
            </a:r>
            <a:r>
              <a:rPr lang="zh-TW" altLang="en-US" dirty="0"/>
              <a:t>構檢索</a:t>
            </a:r>
            <a:r>
              <a:rPr lang="zh-TW" altLang="en-US" dirty="0" smtClean="0"/>
              <a:t>：</a:t>
            </a:r>
            <a:endParaRPr lang="en-US" altLang="zh-TW" dirty="0" smtClean="0"/>
          </a:p>
          <a:p>
            <a:pPr lvl="2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兩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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三言兩語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三三兩兩，三天兩頭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 …</a:t>
            </a:r>
          </a:p>
          <a:p>
            <a:pPr lvl="1"/>
            <a:r>
              <a:rPr lang="zh-TW" altLang="en-US" dirty="0"/>
              <a:t>短</a:t>
            </a:r>
            <a:r>
              <a:rPr lang="zh-TW" altLang="en-US" dirty="0" smtClean="0"/>
              <a:t>語</a:t>
            </a:r>
            <a:endParaRPr lang="en-US" altLang="zh-TW" dirty="0" smtClean="0"/>
          </a:p>
          <a:p>
            <a:r>
              <a:rPr lang="zh-TW" altLang="en-US" dirty="0" smtClean="0"/>
              <a:t>輸入迅速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例如： </a:t>
            </a:r>
            <a:r>
              <a:rPr lang="en-US" altLang="zh-TW" dirty="0" smtClean="0"/>
              <a:t>V*+</a:t>
            </a:r>
            <a:r>
              <a:rPr lang="zh-TW" altLang="en-US" dirty="0"/>
              <a:t>感染</a:t>
            </a:r>
            <a:endParaRPr lang="en-US" altLang="zh-TW" dirty="0" smtClean="0"/>
          </a:p>
          <a:p>
            <a:pPr lvl="2"/>
            <a:r>
              <a:rPr lang="en-US" altLang="zh-TW" dirty="0"/>
              <a:t>[</a:t>
            </a:r>
            <a:r>
              <a:rPr lang="en-US" altLang="zh-TW" dirty="0" err="1"/>
              <a:t>pos</a:t>
            </a:r>
            <a:r>
              <a:rPr lang="en-US" altLang="zh-TW" dirty="0"/>
              <a:t>="V.*"] [word="</a:t>
            </a:r>
            <a:r>
              <a:rPr lang="zh-TW" altLang="en-US" dirty="0"/>
              <a:t>感染</a:t>
            </a:r>
            <a:r>
              <a:rPr lang="en-US" altLang="zh-TW" dirty="0" smtClean="0"/>
              <a:t>"]</a:t>
            </a:r>
          </a:p>
          <a:p>
            <a:r>
              <a:rPr lang="zh-TW" altLang="en-US" dirty="0"/>
              <a:t>表達</a:t>
            </a:r>
            <a:r>
              <a:rPr lang="zh-TW" altLang="en-US" dirty="0" smtClean="0"/>
              <a:t>清晰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沒有模糊空間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不會迷失在數層的選單裡</a:t>
            </a:r>
            <a:endParaRPr lang="en-US" altLang="zh-TW" dirty="0" smtClean="0"/>
          </a:p>
          <a:p>
            <a:r>
              <a:rPr lang="zh-TW" altLang="en-US" dirty="0" smtClean="0"/>
              <a:t>未來趨勢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適合各種語言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世界通用</a:t>
            </a:r>
            <a:endParaRPr lang="en-US" altLang="zh-TW" dirty="0" smtClean="0"/>
          </a:p>
          <a:p>
            <a:pPr lvl="2"/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3DA0BB7-265A-403C-9275-D587AB510EDC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59751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練習：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smtClean="0"/>
              <a:t>1. </a:t>
            </a:r>
            <a:r>
              <a:rPr lang="zh-TW" altLang="en-US" dirty="0" smtClean="0"/>
              <a:t>請用雙</a:t>
            </a:r>
            <a:r>
              <a:rPr lang="zh-TW" altLang="en-US" dirty="0"/>
              <a:t>語索引典</a:t>
            </a:r>
            <a:r>
              <a:rPr lang="zh-TW" altLang="en-US" dirty="0" smtClean="0"/>
              <a:t>系統</a:t>
            </a:r>
            <a:r>
              <a:rPr lang="zh-TW" altLang="en-US" dirty="0"/>
              <a:t>觀察「調查」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A. </a:t>
            </a:r>
            <a:r>
              <a:rPr lang="zh-TW" altLang="en-US" dirty="0" smtClean="0"/>
              <a:t>觀察例句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B. </a:t>
            </a:r>
            <a:r>
              <a:rPr lang="zh-TW" altLang="en-US" dirty="0" smtClean="0"/>
              <a:t>觀察自動對應翻譯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C. </a:t>
            </a:r>
            <a:r>
              <a:rPr lang="zh-TW" altLang="en-US" dirty="0" smtClean="0"/>
              <a:t>觀察自動抽取搭配詞</a:t>
            </a:r>
            <a:endParaRPr lang="en-US" altLang="zh-TW" dirty="0" smtClean="0"/>
          </a:p>
          <a:p>
            <a:r>
              <a:rPr lang="en-US" altLang="zh-TW" dirty="0" smtClean="0"/>
              <a:t>2. </a:t>
            </a:r>
            <a:r>
              <a:rPr lang="zh-TW" altLang="en-US" dirty="0" smtClean="0"/>
              <a:t>請觀察</a:t>
            </a:r>
            <a:r>
              <a:rPr lang="zh-TW" altLang="en-US" dirty="0"/>
              <a:t>「調查</a:t>
            </a:r>
            <a:r>
              <a:rPr lang="zh-TW" altLang="en-US" dirty="0" smtClean="0"/>
              <a:t>」與常用搭配的翻譯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例如：</a:t>
            </a:r>
            <a:r>
              <a:rPr lang="zh-TW" altLang="en-US" dirty="0"/>
              <a:t>田野 </a:t>
            </a:r>
            <a:r>
              <a:rPr lang="zh-TW" altLang="en-US" dirty="0" smtClean="0"/>
              <a:t>調查、調查  顯示</a:t>
            </a:r>
            <a:endParaRPr lang="en-US" altLang="zh-TW" dirty="0" smtClean="0"/>
          </a:p>
          <a:p>
            <a:pPr lvl="1"/>
            <a:endParaRPr lang="en-US" altLang="zh-TW" dirty="0"/>
          </a:p>
          <a:p>
            <a:pPr lvl="1"/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3DA0BB7-265A-403C-9275-D587AB510EDC}" type="slidenum">
              <a:rPr lang="zh-TW" altLang="en-US" smtClean="0"/>
              <a:t>70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9480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雙語索引</a:t>
            </a:r>
            <a:r>
              <a:rPr lang="zh-TW" altLang="en-US" dirty="0" smtClean="0"/>
              <a:t>典的限制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zh-TW" altLang="en-US" dirty="0" smtClean="0"/>
              <a:t>句對應、詞對應、自動對應翻譯、搭配</a:t>
            </a:r>
            <a:endParaRPr lang="en-US" altLang="zh-TW" dirty="0" smtClean="0"/>
          </a:p>
          <a:p>
            <a:pPr lvl="1" algn="just"/>
            <a:r>
              <a:rPr lang="zh-TW" altLang="en-US" dirty="0" smtClean="0"/>
              <a:t>都是 </a:t>
            </a:r>
            <a:r>
              <a:rPr lang="en-US" altLang="zh-TW" dirty="0" smtClean="0"/>
              <a:t>NLP </a:t>
            </a:r>
            <a:r>
              <a:rPr lang="zh-TW" altLang="en-US" dirty="0" smtClean="0"/>
              <a:t>技術自動產生</a:t>
            </a:r>
            <a:endParaRPr lang="en-US" altLang="zh-TW" dirty="0" smtClean="0"/>
          </a:p>
          <a:p>
            <a:pPr lvl="1" algn="just"/>
            <a:r>
              <a:rPr lang="zh-TW" altLang="en-US" dirty="0" smtClean="0"/>
              <a:t>無法達到百分之百正確率</a:t>
            </a:r>
            <a:endParaRPr lang="en-US" altLang="zh-TW" dirty="0" smtClean="0"/>
          </a:p>
          <a:p>
            <a:pPr lvl="1" algn="just"/>
            <a:r>
              <a:rPr lang="zh-TW" altLang="en-US" dirty="0" smtClean="0"/>
              <a:t>使用者必須自行判斷正確性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3DA0BB7-265A-403C-9275-D587AB510EDC}" type="slidenum">
              <a:rPr lang="zh-TW" altLang="en-US" smtClean="0"/>
              <a:t>71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99367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bg1"/>
                </a:solidFill>
              </a:rPr>
              <a:t>陸、</a:t>
            </a:r>
            <a:r>
              <a:rPr lang="zh-TW" altLang="en-US" b="1" dirty="0" smtClean="0">
                <a:solidFill>
                  <a:schemeClr val="bg1"/>
                </a:solidFill>
              </a:rPr>
              <a:t>子語料庫</a:t>
            </a:r>
            <a:r>
              <a:rPr lang="en-US" altLang="zh-TW" b="1" dirty="0" smtClean="0">
                <a:solidFill>
                  <a:schemeClr val="bg1"/>
                </a:solidFill>
              </a:rPr>
              <a:t>(</a:t>
            </a:r>
            <a:r>
              <a:rPr lang="en-US" altLang="zh-TW" b="1" dirty="0" err="1" smtClean="0">
                <a:solidFill>
                  <a:schemeClr val="bg1"/>
                </a:solidFill>
              </a:rPr>
              <a:t>subcorpus</a:t>
            </a:r>
            <a:r>
              <a:rPr lang="en-US" altLang="zh-TW" b="1" dirty="0" smtClean="0">
                <a:solidFill>
                  <a:schemeClr val="bg1"/>
                </a:solidFill>
              </a:rPr>
              <a:t>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72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5639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子語料庫的用途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/>
              <a:t>觀察領域語言</a:t>
            </a:r>
            <a:r>
              <a:rPr lang="zh-TW" altLang="en-US" dirty="0" smtClean="0"/>
              <a:t>現象</a:t>
            </a:r>
            <a:endParaRPr lang="en-US" altLang="zh-TW" dirty="0" smtClean="0"/>
          </a:p>
          <a:p>
            <a:r>
              <a:rPr lang="zh-TW" altLang="en-US" dirty="0" smtClean="0"/>
              <a:t>取得</a:t>
            </a:r>
            <a:r>
              <a:rPr lang="zh-TW" altLang="en-US" dirty="0"/>
              <a:t>領域</a:t>
            </a:r>
            <a:r>
              <a:rPr lang="zh-TW" altLang="en-US" dirty="0" smtClean="0"/>
              <a:t>詞表</a:t>
            </a:r>
            <a:endParaRPr lang="en-US" altLang="zh-TW" dirty="0" smtClean="0"/>
          </a:p>
          <a:p>
            <a:r>
              <a:rPr lang="zh-TW" altLang="en-US" dirty="0" smtClean="0"/>
              <a:t>比較領域用語差異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3DA0BB7-265A-403C-9275-D587AB510EDC}" type="slidenum">
              <a:rPr lang="zh-TW" altLang="en-US" smtClean="0"/>
              <a:t>73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0418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建立子語料庫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648380"/>
            <a:ext cx="2371725" cy="445770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1237" y="1600200"/>
            <a:ext cx="6267450" cy="3924300"/>
          </a:xfrm>
          <a:prstGeom prst="rect">
            <a:avLst/>
          </a:prstGeom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3DA0BB7-265A-403C-9275-D587AB510EDC}" type="slidenum">
              <a:rPr lang="zh-TW" altLang="en-US" smtClean="0"/>
              <a:t>74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87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48" y="0"/>
            <a:ext cx="916214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3DA0BB7-265A-403C-9275-D587AB510EDC}" type="slidenum">
              <a:rPr lang="zh-TW" altLang="en-US" smtClean="0"/>
              <a:t>75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2019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583" y="-23813"/>
            <a:ext cx="9152583" cy="6882018"/>
          </a:xfrm>
          <a:prstGeom prst="rect">
            <a:avLst/>
          </a:prstGeom>
        </p:spPr>
      </p:pic>
      <p:cxnSp>
        <p:nvCxnSpPr>
          <p:cNvPr id="7" name="直線單箭頭接點 6"/>
          <p:cNvCxnSpPr/>
          <p:nvPr/>
        </p:nvCxnSpPr>
        <p:spPr>
          <a:xfrm flipH="1">
            <a:off x="5508104" y="2780928"/>
            <a:ext cx="504056" cy="562945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單箭頭接點 8"/>
          <p:cNvCxnSpPr/>
          <p:nvPr/>
        </p:nvCxnSpPr>
        <p:spPr>
          <a:xfrm flipH="1">
            <a:off x="5508104" y="4941168"/>
            <a:ext cx="504056" cy="562945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3DA0BB7-265A-403C-9275-D587AB510EDC}" type="slidenum">
              <a:rPr lang="zh-TW" altLang="en-US" smtClean="0"/>
              <a:t>76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9443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618" y="404664"/>
            <a:ext cx="8964786" cy="6119441"/>
          </a:xfrm>
          <a:prstGeom prst="rect">
            <a:avLst/>
          </a:prstGeom>
        </p:spPr>
      </p:pic>
      <p:sp>
        <p:nvSpPr>
          <p:cNvPr id="6" name="圓角矩形 5"/>
          <p:cNvSpPr/>
          <p:nvPr/>
        </p:nvSpPr>
        <p:spPr>
          <a:xfrm>
            <a:off x="4932040" y="3140969"/>
            <a:ext cx="1584176" cy="3383136"/>
          </a:xfrm>
          <a:prstGeom prst="round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3DA0BB7-265A-403C-9275-D587AB510EDC}" type="slidenum">
              <a:rPr lang="zh-TW" altLang="en-US" smtClean="0"/>
              <a:t>77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61855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用途一：子語料庫查詢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227376"/>
            <a:ext cx="8442520" cy="5524884"/>
          </a:xfrm>
          <a:prstGeom prst="rect">
            <a:avLst/>
          </a:prstGeom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3DA0BB7-265A-403C-9275-D587AB510EDC}" type="slidenum">
              <a:rPr lang="zh-TW" altLang="en-US" smtClean="0"/>
              <a:t>78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450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用途二：下載領域詞表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219200"/>
            <a:ext cx="7200800" cy="5495925"/>
          </a:xfrm>
          <a:prstGeom prst="rect">
            <a:avLst/>
          </a:prstGeom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3DA0BB7-265A-403C-9275-D587AB510EDC}" type="slidenum">
              <a:rPr lang="zh-TW" altLang="en-US" smtClean="0"/>
              <a:t>79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788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BNCWeb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637068" y="1484784"/>
            <a:ext cx="8153400" cy="4495800"/>
          </a:xfrm>
        </p:spPr>
        <p:txBody>
          <a:bodyPr/>
          <a:lstStyle/>
          <a:p>
            <a:r>
              <a:rPr lang="zh-TW" altLang="en-US" dirty="0"/>
              <a:t>英國蘭開斯特大學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http</a:t>
            </a:r>
            <a:r>
              <a:rPr lang="en-US" altLang="zh-TW" dirty="0"/>
              <a:t>://bncweb.lancs.ac.uk/</a:t>
            </a:r>
            <a:endParaRPr lang="zh-TW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420888"/>
            <a:ext cx="7272808" cy="4066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圓角矩形 3"/>
          <p:cNvSpPr/>
          <p:nvPr/>
        </p:nvSpPr>
        <p:spPr>
          <a:xfrm>
            <a:off x="2699792" y="3284984"/>
            <a:ext cx="3312368" cy="1008112"/>
          </a:xfrm>
          <a:prstGeom prst="round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3DA0BB7-265A-403C-9275-D587AB510EDC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5692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用途三：領域關鍵詞抽取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743" y="1165177"/>
            <a:ext cx="8296275" cy="5667375"/>
          </a:xfrm>
          <a:prstGeom prst="rect">
            <a:avLst/>
          </a:prstGeom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3DA0BB7-265A-403C-9275-D587AB510EDC}" type="slidenum">
              <a:rPr lang="zh-TW" altLang="en-US" smtClean="0"/>
              <a:t>80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62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柒、關鍵詞抽取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81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504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原理：相對頻率落差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/>
              <a:t>比較語料庫詞頻</a:t>
            </a:r>
            <a:endParaRPr lang="en-US" altLang="zh-TW" dirty="0" smtClean="0"/>
          </a:p>
          <a:p>
            <a:pPr lvl="1"/>
            <a:r>
              <a:rPr lang="zh-TW" altLang="en-US" dirty="0"/>
              <a:t>目標</a:t>
            </a:r>
            <a:r>
              <a:rPr lang="zh-TW" altLang="en-US" dirty="0" smtClean="0"/>
              <a:t>語料庫：商業子語料庫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對照語料庫：平衡語料庫</a:t>
            </a:r>
            <a:endParaRPr lang="en-US" altLang="zh-TW" dirty="0" smtClean="0"/>
          </a:p>
          <a:p>
            <a:r>
              <a:rPr lang="zh-TW" altLang="en-US" dirty="0" smtClean="0"/>
              <a:t>「公司」 ：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在商業語料庫中 </a:t>
            </a:r>
            <a:r>
              <a:rPr lang="en-US" altLang="zh-TW" dirty="0" smtClean="0">
                <a:solidFill>
                  <a:srgbClr val="0070C0"/>
                </a:solidFill>
              </a:rPr>
              <a:t>6,302 </a:t>
            </a:r>
            <a:r>
              <a:rPr lang="zh-TW" altLang="en-US" dirty="0" smtClean="0">
                <a:solidFill>
                  <a:srgbClr val="0070C0"/>
                </a:solidFill>
              </a:rPr>
              <a:t>次</a:t>
            </a:r>
            <a:r>
              <a:rPr lang="en-US" altLang="zh-TW" dirty="0" smtClean="0">
                <a:solidFill>
                  <a:srgbClr val="0070C0"/>
                </a:solidFill>
              </a:rPr>
              <a:t>/</a:t>
            </a:r>
            <a:r>
              <a:rPr lang="zh-TW" altLang="en-US" dirty="0" smtClean="0">
                <a:solidFill>
                  <a:srgbClr val="0070C0"/>
                </a:solidFill>
              </a:rPr>
              <a:t>百萬</a:t>
            </a:r>
            <a:endParaRPr lang="en-US" altLang="zh-TW" dirty="0" smtClean="0">
              <a:solidFill>
                <a:srgbClr val="0070C0"/>
              </a:solidFill>
            </a:endParaRPr>
          </a:p>
          <a:p>
            <a:pPr lvl="1"/>
            <a:r>
              <a:rPr lang="zh-TW" altLang="en-US" dirty="0" smtClean="0"/>
              <a:t>平衡語料庫</a:t>
            </a:r>
            <a:r>
              <a:rPr lang="en-US" altLang="zh-TW" dirty="0" smtClean="0">
                <a:solidFill>
                  <a:srgbClr val="0070C0"/>
                </a:solidFill>
              </a:rPr>
              <a:t>837</a:t>
            </a:r>
            <a:r>
              <a:rPr lang="zh-TW" altLang="en-US" dirty="0">
                <a:solidFill>
                  <a:srgbClr val="0070C0"/>
                </a:solidFill>
              </a:rPr>
              <a:t>次</a:t>
            </a:r>
            <a:r>
              <a:rPr lang="en-US" altLang="zh-TW" dirty="0">
                <a:solidFill>
                  <a:srgbClr val="0070C0"/>
                </a:solidFill>
              </a:rPr>
              <a:t>/</a:t>
            </a:r>
            <a:r>
              <a:rPr lang="zh-TW" altLang="en-US" dirty="0" smtClean="0">
                <a:solidFill>
                  <a:srgbClr val="0070C0"/>
                </a:solidFill>
              </a:rPr>
              <a:t>百萬</a:t>
            </a:r>
            <a:endParaRPr lang="en-US" altLang="zh-TW" dirty="0" smtClean="0">
              <a:solidFill>
                <a:srgbClr val="0070C0"/>
              </a:solidFill>
            </a:endParaRPr>
          </a:p>
          <a:p>
            <a:r>
              <a:rPr lang="zh-TW" altLang="en-US" dirty="0" smtClean="0"/>
              <a:t>「學校」：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在商業語料庫中 </a:t>
            </a:r>
            <a:r>
              <a:rPr lang="en-US" altLang="zh-TW" dirty="0" smtClean="0">
                <a:solidFill>
                  <a:srgbClr val="0070C0"/>
                </a:solidFill>
              </a:rPr>
              <a:t>47 </a:t>
            </a:r>
            <a:r>
              <a:rPr lang="zh-TW" altLang="en-US" dirty="0" smtClean="0">
                <a:solidFill>
                  <a:srgbClr val="0070C0"/>
                </a:solidFill>
              </a:rPr>
              <a:t>次</a:t>
            </a:r>
            <a:r>
              <a:rPr lang="en-US" altLang="zh-TW" dirty="0" smtClean="0">
                <a:solidFill>
                  <a:srgbClr val="0070C0"/>
                </a:solidFill>
              </a:rPr>
              <a:t>/</a:t>
            </a:r>
            <a:r>
              <a:rPr lang="zh-TW" altLang="en-US" dirty="0" smtClean="0">
                <a:solidFill>
                  <a:srgbClr val="0070C0"/>
                </a:solidFill>
              </a:rPr>
              <a:t>百萬</a:t>
            </a:r>
            <a:endParaRPr lang="en-US" altLang="zh-TW" dirty="0" smtClean="0">
              <a:solidFill>
                <a:srgbClr val="0070C0"/>
              </a:solidFill>
            </a:endParaRPr>
          </a:p>
          <a:p>
            <a:pPr lvl="1"/>
            <a:r>
              <a:rPr lang="zh-TW" altLang="en-US" dirty="0" smtClean="0"/>
              <a:t>平衡語料庫</a:t>
            </a:r>
            <a:r>
              <a:rPr lang="en-US" altLang="zh-TW" dirty="0" smtClean="0">
                <a:solidFill>
                  <a:srgbClr val="0070C0"/>
                </a:solidFill>
              </a:rPr>
              <a:t>868</a:t>
            </a:r>
            <a:r>
              <a:rPr lang="zh-TW" altLang="en-US" dirty="0" smtClean="0">
                <a:solidFill>
                  <a:srgbClr val="0070C0"/>
                </a:solidFill>
              </a:rPr>
              <a:t>次</a:t>
            </a:r>
            <a:r>
              <a:rPr lang="en-US" altLang="zh-TW" dirty="0" smtClean="0">
                <a:solidFill>
                  <a:srgbClr val="0070C0"/>
                </a:solidFill>
              </a:rPr>
              <a:t>/</a:t>
            </a:r>
            <a:r>
              <a:rPr lang="zh-TW" altLang="en-US" dirty="0" smtClean="0">
                <a:solidFill>
                  <a:srgbClr val="0070C0"/>
                </a:solidFill>
              </a:rPr>
              <a:t>百萬</a:t>
            </a:r>
            <a:endParaRPr lang="en-US" altLang="zh-TW" dirty="0" smtClean="0">
              <a:solidFill>
                <a:srgbClr val="0070C0"/>
              </a:solidFill>
            </a:endParaRPr>
          </a:p>
          <a:p>
            <a:pPr lvl="1"/>
            <a:endParaRPr lang="en-US" altLang="zh-TW" dirty="0"/>
          </a:p>
          <a:p>
            <a:pPr lvl="1"/>
            <a:endParaRPr lang="en-US" altLang="zh-TW" b="1" dirty="0" smtClean="0"/>
          </a:p>
          <a:p>
            <a:pPr lvl="1"/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3DA0BB7-265A-403C-9275-D587AB510EDC}" type="slidenum">
              <a:rPr lang="zh-TW" altLang="en-US" smtClean="0"/>
              <a:t>82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21697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6632"/>
            <a:ext cx="8064896" cy="6748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3DA0BB7-265A-403C-9275-D587AB510EDC}" type="slidenum">
              <a:rPr lang="zh-TW" altLang="en-US" smtClean="0"/>
              <a:t>83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497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-1713"/>
            <a:ext cx="8586536" cy="67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圓角矩形 4"/>
          <p:cNvSpPr/>
          <p:nvPr/>
        </p:nvSpPr>
        <p:spPr>
          <a:xfrm>
            <a:off x="755576" y="1475806"/>
            <a:ext cx="6336704" cy="2529258"/>
          </a:xfrm>
          <a:prstGeom prst="round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3DA0BB7-265A-403C-9275-D587AB510EDC}" type="slidenum">
              <a:rPr lang="zh-TW" altLang="en-US" smtClean="0"/>
              <a:t>84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88851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n wearing brown shirt mountain climbing at dayti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1" y="0"/>
            <a:ext cx="91326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2735216" cy="990600"/>
          </a:xfrm>
          <a:solidFill>
            <a:schemeClr val="tx1"/>
          </a:solidFill>
        </p:spPr>
        <p:txBody>
          <a:bodyPr/>
          <a:lstStyle/>
          <a:p>
            <a:r>
              <a:rPr lang="zh-TW" altLang="en-US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練功時間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3DA0BB7-265A-403C-9275-D587AB510EDC}" type="slidenum">
              <a:rPr lang="zh-TW" altLang="en-US" smtClean="0"/>
              <a:t>85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2558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練習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/>
              <a:t>請利用 </a:t>
            </a:r>
            <a:r>
              <a:rPr lang="en-US" altLang="zh-TW" dirty="0" smtClean="0"/>
              <a:t>Keywords </a:t>
            </a:r>
            <a:r>
              <a:rPr lang="zh-TW" altLang="en-US" dirty="0" smtClean="0"/>
              <a:t>的功能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目標語料庫：口語語料庫</a:t>
            </a:r>
            <a:endParaRPr lang="en-US" altLang="zh-TW" dirty="0" smtClean="0"/>
          </a:p>
          <a:p>
            <a:pPr lvl="1"/>
            <a:r>
              <a:rPr lang="zh-TW" altLang="en-US" dirty="0"/>
              <a:t>參考</a:t>
            </a:r>
            <a:r>
              <a:rPr lang="zh-TW" altLang="en-US" dirty="0" smtClean="0"/>
              <a:t>語料庫：書面語語料庫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哪些詞是口語比書面語常用？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3DA0BB7-265A-403C-9275-D587AB510EDC}" type="slidenum">
              <a:rPr lang="zh-TW" altLang="en-US" smtClean="0"/>
              <a:t>86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496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Thank You Power Archives - gThankYou! | Celebrating Work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87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643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CQPweb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/>
              <a:t>英國蘭開斯特</a:t>
            </a:r>
            <a:r>
              <a:rPr lang="zh-TW" altLang="en-US" dirty="0" smtClean="0"/>
              <a:t>大學</a:t>
            </a:r>
            <a:endParaRPr lang="en-US" altLang="zh-TW" dirty="0" smtClean="0"/>
          </a:p>
          <a:p>
            <a:r>
              <a:rPr lang="en-US" altLang="zh-TW" dirty="0"/>
              <a:t>https://cqpweb.lancs.ac.uk/</a:t>
            </a:r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636912"/>
            <a:ext cx="6375400" cy="387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3DA0BB7-265A-403C-9275-D587AB510EDC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772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中庸">
  <a:themeElements>
    <a:clrScheme name="中庸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中庸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中庸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9574</TotalTime>
  <Words>2928</Words>
  <Application>Microsoft Office PowerPoint</Application>
  <PresentationFormat>如螢幕大小 (4:3)</PresentationFormat>
  <Paragraphs>611</Paragraphs>
  <Slides>87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12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87</vt:i4>
      </vt:variant>
    </vt:vector>
  </HeadingPairs>
  <TitlesOfParts>
    <vt:vector size="100" baseType="lpstr">
      <vt:lpstr>Noto Sans CJK TC Light</vt:lpstr>
      <vt:lpstr>微軟正黑體</vt:lpstr>
      <vt:lpstr>新細明體</vt:lpstr>
      <vt:lpstr>標楷體</vt:lpstr>
      <vt:lpstr>Arial</vt:lpstr>
      <vt:lpstr>Arial Narrow</vt:lpstr>
      <vt:lpstr>Calibri</vt:lpstr>
      <vt:lpstr>DejaVu Sans</vt:lpstr>
      <vt:lpstr>Times New Roman</vt:lpstr>
      <vt:lpstr>Tw Cen MT</vt:lpstr>
      <vt:lpstr>Wingdings</vt:lpstr>
      <vt:lpstr>Wingdings 2</vt:lpstr>
      <vt:lpstr>中庸</vt:lpstr>
      <vt:lpstr>語料庫及標準體系整合應用工作坊 系統進階實作</vt:lpstr>
      <vt:lpstr>大綱</vt:lpstr>
      <vt:lpstr>PowerPoint 簡報</vt:lpstr>
      <vt:lpstr>CQP: corpus query processor</vt:lpstr>
      <vt:lpstr>CQP vs 選單式檢索</vt:lpstr>
      <vt:lpstr>CQP 檢索語言的缺點</vt:lpstr>
      <vt:lpstr>檢索語言的優點</vt:lpstr>
      <vt:lpstr>BNCWeb</vt:lpstr>
      <vt:lpstr>CQPweb</vt:lpstr>
      <vt:lpstr>Word Sketch Engine</vt:lpstr>
      <vt:lpstr>臺師大語料庫資源網</vt:lpstr>
      <vt:lpstr>PowerPoint 簡報</vt:lpstr>
      <vt:lpstr>CQP查詢</vt:lpstr>
      <vt:lpstr>CQP：一個方框匹配一個詞</vt:lpstr>
      <vt:lpstr>CQP 如何檢索「詞組」？</vt:lpstr>
      <vt:lpstr>CQP 觀察「詞組」</vt:lpstr>
      <vt:lpstr>練功時間</vt:lpstr>
      <vt:lpstr>練習：</vt:lpstr>
      <vt:lpstr>觀察結構的利器 frequency breakdown</vt:lpstr>
      <vt:lpstr>觀察結構的利器 frequency breakdown</vt:lpstr>
      <vt:lpstr>練功時間</vt:lpstr>
      <vt:lpstr>練習：</vt:lpstr>
      <vt:lpstr>觀察不定長度的結構</vt:lpstr>
      <vt:lpstr>方法一：限制結構長度</vt:lpstr>
      <vt:lpstr>方法二：結構不跨句</vt:lpstr>
      <vt:lpstr>PowerPoint 簡報</vt:lpstr>
      <vt:lpstr>Frequency breakdown</vt:lpstr>
      <vt:lpstr>練功時間</vt:lpstr>
      <vt:lpstr>練習：</vt:lpstr>
      <vt:lpstr>CQP多詞結構式之修飾符</vt:lpstr>
      <vt:lpstr>語法點查詢</vt:lpstr>
      <vt:lpstr>語法點查詢</vt:lpstr>
      <vt:lpstr>V 一 V 的問題</vt:lpstr>
      <vt:lpstr>方法：限制 V1=V2</vt:lpstr>
      <vt:lpstr>詞彙結構：A-not-A；重疊</vt:lpstr>
      <vt:lpstr>練功時間</vt:lpstr>
      <vt:lpstr>練習：</vt:lpstr>
      <vt:lpstr>CQP查詢式</vt:lpstr>
      <vt:lpstr>CQP查詢式&amp;萬用字元</vt:lpstr>
      <vt:lpstr>語言變化：「感恩」</vt:lpstr>
      <vt:lpstr>新功能</vt:lpstr>
      <vt:lpstr>參、語義場關聯詞系統</vt:lpstr>
      <vt:lpstr>語義場關聯詞系統</vt:lpstr>
      <vt:lpstr>語義場關聯詞</vt:lpstr>
      <vt:lpstr>詞嵌入：語義場關聯詞的技術</vt:lpstr>
      <vt:lpstr>使用方法</vt:lpstr>
      <vt:lpstr>練功時間</vt:lpstr>
      <vt:lpstr>練習：</vt:lpstr>
      <vt:lpstr>不同語料，不同效果</vt:lpstr>
      <vt:lpstr>選擇不同分級標準</vt:lpstr>
      <vt:lpstr>只看詞表收錄的詞</vt:lpstr>
      <vt:lpstr>負關聯詞的用途</vt:lpstr>
      <vt:lpstr>負關聯詞的原理</vt:lpstr>
      <vt:lpstr>練功時間</vt:lpstr>
      <vt:lpstr>練習：</vt:lpstr>
      <vt:lpstr>肆、例句編輯系統</vt:lpstr>
      <vt:lpstr>國教院例句編輯輔助系統</vt:lpstr>
      <vt:lpstr>例句編輯系統</vt:lpstr>
      <vt:lpstr>國教院例句編輯輔助系統</vt:lpstr>
      <vt:lpstr>詞彙分級標記</vt:lpstr>
      <vt:lpstr>語義場關聯詞查詢</vt:lpstr>
      <vt:lpstr>伍、華英雙語索引典系統</vt:lpstr>
      <vt:lpstr>國教院華英雙語索引典系統</vt:lpstr>
      <vt:lpstr>國教院華英雙語索引典系統</vt:lpstr>
      <vt:lpstr>雙語索引典：輔助寫作教學</vt:lpstr>
      <vt:lpstr>雙語索引典：輔助寫作教學</vt:lpstr>
      <vt:lpstr>雙語索引典：輔助寫作教學</vt:lpstr>
      <vt:lpstr>雙語索引典：輔助寫作教學</vt:lpstr>
      <vt:lpstr>練功時間</vt:lpstr>
      <vt:lpstr>練習：</vt:lpstr>
      <vt:lpstr>雙語索引典的限制</vt:lpstr>
      <vt:lpstr>陸、子語料庫(subcorpus)</vt:lpstr>
      <vt:lpstr>子語料庫的用途</vt:lpstr>
      <vt:lpstr>建立子語料庫</vt:lpstr>
      <vt:lpstr>PowerPoint 簡報</vt:lpstr>
      <vt:lpstr>s</vt:lpstr>
      <vt:lpstr>PowerPoint 簡報</vt:lpstr>
      <vt:lpstr>用途一：子語料庫查詢</vt:lpstr>
      <vt:lpstr>用途二：下載領域詞表</vt:lpstr>
      <vt:lpstr>用途三：領域關鍵詞抽取</vt:lpstr>
      <vt:lpstr>柒、關鍵詞抽取</vt:lpstr>
      <vt:lpstr>原理：相對頻率落差</vt:lpstr>
      <vt:lpstr>PowerPoint 簡報</vt:lpstr>
      <vt:lpstr>PowerPoint 簡報</vt:lpstr>
      <vt:lpstr>練功時間</vt:lpstr>
      <vt:lpstr>練習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2019語料庫及標準體系應用工作坊</dc:title>
  <dc:creator>mhbai</dc:creator>
  <cp:lastModifiedBy>白明弘</cp:lastModifiedBy>
  <cp:revision>1006</cp:revision>
  <cp:lastPrinted>2020-08-06T06:48:22Z</cp:lastPrinted>
  <dcterms:created xsi:type="dcterms:W3CDTF">2019-04-22T05:44:04Z</dcterms:created>
  <dcterms:modified xsi:type="dcterms:W3CDTF">2020-08-07T07:41:31Z</dcterms:modified>
</cp:coreProperties>
</file>